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62" r:id="rId3"/>
    <p:sldId id="257" r:id="rId4"/>
    <p:sldId id="264" r:id="rId5"/>
    <p:sldId id="263" r:id="rId6"/>
    <p:sldId id="261"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4869818"/>
          </a:xfrm>
        </p:spPr>
        <p:txBody>
          <a:bodyPr>
            <a:noAutofit/>
          </a:bodyPr>
          <a:lstStyle/>
          <a:p>
            <a:pPr marL="0" indent="0" algn="ctr">
              <a:buNone/>
            </a:pPr>
            <a:endParaRPr lang="en-GB" sz="3100" dirty="0"/>
          </a:p>
          <a:p>
            <a:pPr marL="0" indent="0" algn="ctr">
              <a:buNone/>
            </a:pPr>
            <a:r>
              <a:rPr lang="en-GB" sz="4000" dirty="0"/>
              <a:t>Baháʾuʾlláh’s References to The Next Manifestation of God</a:t>
            </a:r>
          </a:p>
          <a:p>
            <a:pPr marL="0" indent="0" algn="ctr">
              <a:buNone/>
            </a:pPr>
            <a:endParaRPr lang="en-GB" sz="4000" dirty="0"/>
          </a:p>
          <a:p>
            <a:pPr marL="0" indent="0" algn="ctr">
              <a:buNone/>
            </a:pPr>
            <a:endParaRPr lang="en-GB" sz="4000" dirty="0"/>
          </a:p>
          <a:p>
            <a:pPr marL="0" indent="0" algn="ctr">
              <a:buNone/>
            </a:pPr>
            <a:endParaRPr lang="en-GB" sz="4000" dirty="0"/>
          </a:p>
          <a:p>
            <a:pPr marL="0" indent="0" algn="r">
              <a:buNone/>
            </a:pPr>
            <a:r>
              <a:rPr lang="en-AU" sz="2000" b="1" i="1">
                <a:effectLst>
                  <a:outerShdw blurRad="38100" dist="38100" dir="2700000" algn="tl">
                    <a:srgbClr val="000000">
                      <a:alpha val="43137"/>
                    </a:srgbClr>
                  </a:outerShdw>
                </a:effectLst>
              </a:rPr>
              <a:t>Compiled by</a:t>
            </a:r>
            <a:r>
              <a:rPr lang="en-AU" sz="2000" b="1" i="1" dirty="0">
                <a:effectLst>
                  <a:outerShdw blurRad="38100" dist="38100" dir="2700000" algn="tl">
                    <a:srgbClr val="000000">
                      <a:alpha val="43137"/>
                    </a:srgbClr>
                  </a:outerShdw>
                </a:effectLst>
              </a:rPr>
              <a:t>: Mohammad Norozi</a:t>
            </a:r>
          </a:p>
          <a:p>
            <a:pPr marL="0" indent="0" algn="ctr">
              <a:buNone/>
            </a:pPr>
            <a:endParaRPr lang="en-GB" sz="4000" dirty="0"/>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ctr">
              <a:buNone/>
            </a:pPr>
            <a:r>
              <a:rPr lang="en-GB" sz="2400" b="1" dirty="0"/>
              <a:t>What should be our attitude towards the Next Manifestation of God?</a:t>
            </a:r>
          </a:p>
          <a:p>
            <a:pPr marL="0" indent="0" algn="ctr">
              <a:buNone/>
            </a:pPr>
            <a:endParaRPr lang="en-GB" sz="2400" b="1" dirty="0"/>
          </a:p>
          <a:p>
            <a:pPr marL="0" indent="0" algn="just">
              <a:buNone/>
            </a:pPr>
            <a:r>
              <a:rPr lang="en-GB" sz="2000" dirty="0"/>
              <a:t>Baháʾuʾlláh Says:</a:t>
            </a:r>
          </a:p>
          <a:p>
            <a:pPr marL="0" indent="0" algn="just">
              <a:buNone/>
            </a:pPr>
            <a:r>
              <a:rPr lang="en-GB" sz="2000" dirty="0"/>
              <a:t>“Beseech thou God, the True One, that He may graciously shield the followers of this revelation from the idle fancies and corrupt imaginings of such as belong to the former faith, and may not deprive them of the effulgent splendours of the day-star of true unity.”</a:t>
            </a:r>
          </a:p>
          <a:p>
            <a:pPr marL="0" indent="0" algn="just">
              <a:buNone/>
            </a:pPr>
            <a:r>
              <a:rPr lang="en-GB" sz="1600" dirty="0"/>
              <a:t>(Tablets of Baháʾuʾlláh Revealed after the </a:t>
            </a:r>
            <a:r>
              <a:rPr lang="en-GB" sz="1600" dirty="0" err="1"/>
              <a:t>Kitáb-i-Aqdas</a:t>
            </a:r>
            <a:r>
              <a:rPr lang="en-GB" sz="1600" dirty="0"/>
              <a:t>, Wilmette, viii, 51)</a:t>
            </a:r>
          </a:p>
          <a:p>
            <a:pPr marL="0" indent="0">
              <a:buNone/>
            </a:pPr>
            <a:endParaRPr lang="en-GB" sz="3200" dirty="0"/>
          </a:p>
        </p:txBody>
      </p:sp>
    </p:spTree>
    <p:extLst>
      <p:ext uri="{BB962C8B-B14F-4D97-AF65-F5344CB8AC3E}">
        <p14:creationId xmlns:p14="http://schemas.microsoft.com/office/powerpoint/2010/main" val="295844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400" b="1" dirty="0"/>
              <a:t>He doeth whatsoever He </a:t>
            </a:r>
            <a:r>
              <a:rPr lang="en-GB" sz="2400" b="1" dirty="0" err="1"/>
              <a:t>Willeth</a:t>
            </a:r>
            <a:r>
              <a:rPr lang="en-GB" sz="2400" b="1" dirty="0"/>
              <a:t>…</a:t>
            </a:r>
          </a:p>
          <a:p>
            <a:pPr marL="0" indent="0" algn="just">
              <a:buNone/>
            </a:pPr>
            <a:r>
              <a:rPr lang="en-GB" sz="2000" dirty="0"/>
              <a:t>“Consider thou the Day of Resurrection...Consider thou the Revelation of the Point of the Bayan -- exalted is His glory. He pronounced the First One to believe in Him to be Muhammad, the Messenger of God. Doth it beseem a man to dispute with Him by saying that this man is from Persia, the Other from Arabia, or this one was called </a:t>
            </a:r>
            <a:r>
              <a:rPr lang="en-GB" sz="2000" dirty="0" err="1"/>
              <a:t>Husayn</a:t>
            </a:r>
            <a:r>
              <a:rPr lang="en-GB" sz="2000" dirty="0"/>
              <a:t> while the other bore the name of Muhammad? Nay, I swear by God's holy Being, the Exalted, the Most Great. Surely no man of intelligence and insight would ever pay attention unto limitations or names, but rather unto that with which Muhammad was invested, which was none other than the Cause of God... This station is sanctified from every limitation or name, and naught can be seen therein but God, the One, the Peerless, the All-Knowing.</a:t>
            </a:r>
          </a:p>
          <a:p>
            <a:pPr marL="0" indent="0" algn="just">
              <a:buNone/>
            </a:pPr>
            <a:r>
              <a:rPr lang="en-GB" sz="2000" dirty="0"/>
              <a:t>Know thou moreover that in the Day of Revelation were He to pronounce one of the leaves* to be the manifestation of all His excellent titles, unto no one is given the right to utter why or wherefore, and should one do so he would be regarded as a disbeliever in God and be numbered with such as have repudiated His Truth.”</a:t>
            </a:r>
            <a:r>
              <a:rPr lang="en-GB" sz="2400" dirty="0"/>
              <a:t> </a:t>
            </a:r>
          </a:p>
          <a:p>
            <a:pPr marL="0" indent="0" algn="just">
              <a:buNone/>
            </a:pPr>
            <a:r>
              <a:rPr lang="en-GB" sz="1600" dirty="0"/>
              <a:t>Súriy-i-Vafa(Wilmette: </a:t>
            </a:r>
            <a:r>
              <a:rPr lang="en-GB" sz="1600" dirty="0" err="1"/>
              <a:t>Bahá’í</a:t>
            </a:r>
            <a:r>
              <a:rPr lang="en-GB" sz="1600" dirty="0"/>
              <a:t> Publishing Trust,1997), p. 185.</a:t>
            </a:r>
          </a:p>
          <a:p>
            <a:pPr marL="0" indent="0" algn="just">
              <a:buNone/>
            </a:pPr>
            <a:r>
              <a:rPr lang="en-GB" sz="1600" dirty="0"/>
              <a:t>*women</a:t>
            </a:r>
          </a:p>
          <a:p>
            <a:pPr marL="0" indent="0">
              <a:buNone/>
            </a:pPr>
            <a:endParaRPr lang="en-GB" sz="3200" dirty="0"/>
          </a:p>
        </p:txBody>
      </p:sp>
    </p:spTree>
    <p:extLst>
      <p:ext uri="{BB962C8B-B14F-4D97-AF65-F5344CB8AC3E}">
        <p14:creationId xmlns:p14="http://schemas.microsoft.com/office/powerpoint/2010/main" val="381365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400" b="1" dirty="0"/>
              <a:t>There is no Record of a Prophet Similar in Station To </a:t>
            </a:r>
            <a:r>
              <a:rPr lang="en-GB" sz="2400" b="1" dirty="0" err="1"/>
              <a:t>Bahá’u’lláh</a:t>
            </a:r>
            <a:endParaRPr lang="en-GB" sz="2400" b="1" dirty="0"/>
          </a:p>
          <a:p>
            <a:pPr marL="0" indent="0" algn="just">
              <a:buNone/>
            </a:pPr>
            <a:r>
              <a:rPr lang="en-GB" sz="2000" dirty="0"/>
              <a:t>“Regarding your questions: There is no record in history, or in the teachings, of a Prophet similar in station to </a:t>
            </a:r>
            <a:r>
              <a:rPr lang="en-GB" sz="2000" dirty="0" err="1"/>
              <a:t>Bahá’u’lláh</a:t>
            </a:r>
            <a:r>
              <a:rPr lang="en-GB" sz="2000" dirty="0"/>
              <a:t> having lived 500,000 years ago. </a:t>
            </a:r>
          </a:p>
          <a:p>
            <a:pPr marL="0" indent="0" algn="just">
              <a:buNone/>
            </a:pPr>
            <a:r>
              <a:rPr lang="en-GB" sz="2000" dirty="0"/>
              <a:t>There will, however, be one similar to Him in greatness after the lapse of 500,000 years, but we cannot say definitely that His Revelation will be inter-planetary in scope. We can only say that such a thing may be possible. What </a:t>
            </a:r>
            <a:r>
              <a:rPr lang="en-GB" sz="2000" dirty="0" err="1"/>
              <a:t>Bahá’u’lláh</a:t>
            </a:r>
            <a:r>
              <a:rPr lang="en-GB" sz="2000" dirty="0"/>
              <a:t> means by His appearance in ‘other worlds’ He has not defined, as we could not visualize them in our present state, hence He was indefinite, and we cannot say whether He meant other planets or not….”</a:t>
            </a:r>
          </a:p>
          <a:p>
            <a:pPr marL="0" indent="0" algn="just">
              <a:buNone/>
            </a:pPr>
            <a:r>
              <a:rPr lang="en-GB" sz="1600" dirty="0"/>
              <a:t>(From a letter written on behalf of </a:t>
            </a:r>
            <a:r>
              <a:rPr lang="en-GB" sz="1600" dirty="0" err="1"/>
              <a:t>Shoghi</a:t>
            </a:r>
            <a:r>
              <a:rPr lang="en-GB" sz="1600" dirty="0"/>
              <a:t> Effendi to an individual believer, December 24, 1941)</a:t>
            </a:r>
          </a:p>
          <a:p>
            <a:pPr marL="0" indent="0">
              <a:buNone/>
            </a:pPr>
            <a:endParaRPr lang="en-GB" sz="3200" dirty="0"/>
          </a:p>
        </p:txBody>
      </p:sp>
    </p:spTree>
    <p:extLst>
      <p:ext uri="{BB962C8B-B14F-4D97-AF65-F5344CB8AC3E}">
        <p14:creationId xmlns:p14="http://schemas.microsoft.com/office/powerpoint/2010/main" val="318965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400" b="1" dirty="0"/>
              <a:t>The proof of The Next Manifestation</a:t>
            </a:r>
          </a:p>
          <a:p>
            <a:pPr marL="0" indent="0" algn="just">
              <a:buNone/>
            </a:pPr>
            <a:r>
              <a:rPr lang="en-GB" sz="2000" dirty="0"/>
              <a:t>“Ere this Dispensation, verses alone had been singled out as a testimony unto all people. Such hath been Our bidding in all the Books of old. In this Revelation, however, and as a token of Our grace unto men, all the mighty signs, the conclusive proofs, the wondrous verses, the great evidences and the divine tokens have been sent down. </a:t>
            </a:r>
          </a:p>
          <a:p>
            <a:pPr marL="0" indent="0" algn="just">
              <a:buNone/>
            </a:pPr>
            <a:r>
              <a:rPr lang="en-GB" sz="2000" dirty="0"/>
              <a:t>Hereafter, it is in God's hands to decide upon the testimony of the Manifestations to come. Erelong will He set down His command in His Tablets. We, verily, rule over all things and all affairs are within the grasp of Our might. We do as we will, and We ordain whatsoever We please. God, glorified be His remembrance, hath willed that, in this Dispensation, many a sincere believer who hath wholly turned unto Him shall give utterance to verses. </a:t>
            </a:r>
          </a:p>
          <a:p>
            <a:pPr marL="0" indent="0" algn="just">
              <a:buNone/>
            </a:pPr>
            <a:r>
              <a:rPr lang="en-GB" sz="2000" dirty="0"/>
              <a:t>Therefore shall We ordain the proof of the next Manifestation to be of a different nature, lest that he who </a:t>
            </a:r>
            <a:r>
              <a:rPr lang="en-GB" sz="2000" dirty="0" err="1"/>
              <a:t>produceth</a:t>
            </a:r>
            <a:r>
              <a:rPr lang="en-GB" sz="2000" dirty="0"/>
              <a:t> the verses may swell with pride before God, the All-Powerful, the All-Compelling, the Almighty.” </a:t>
            </a:r>
          </a:p>
          <a:p>
            <a:pPr marL="0" indent="0" algn="just">
              <a:buNone/>
            </a:pPr>
            <a:r>
              <a:rPr lang="en-GB" sz="1600" dirty="0" err="1"/>
              <a:t>Máʼidiy-i-Ásmání</a:t>
            </a:r>
            <a:r>
              <a:rPr lang="en-GB" sz="1600" dirty="0"/>
              <a:t>, vol. 4, pp. 92–94.</a:t>
            </a:r>
          </a:p>
        </p:txBody>
      </p:sp>
    </p:spTree>
    <p:extLst>
      <p:ext uri="{BB962C8B-B14F-4D97-AF65-F5344CB8AC3E}">
        <p14:creationId xmlns:p14="http://schemas.microsoft.com/office/powerpoint/2010/main" val="2532183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400" b="1" dirty="0"/>
              <a:t>Fears for Next Manifestation</a:t>
            </a:r>
          </a:p>
          <a:p>
            <a:pPr marL="0" indent="0" algn="just">
              <a:buNone/>
            </a:pPr>
            <a:r>
              <a:rPr lang="en-GB" sz="2000" dirty="0"/>
              <a:t>“As to the meaning of the quotation, ‘My fears are for Him Who will be sent down unto you after Me’, this refers to the Manifestation Who is to come after a thousand or more years, Who like all previous Messengers of God will be subjected to persecutions, but will eventually triumph over them. For men of ill-will have been and will always continue to be in this world, unless mankind reaches a state of complete and absolute perfection—a condition which is not only improbable but actually impossible to attain. </a:t>
            </a:r>
          </a:p>
          <a:p>
            <a:pPr marL="0" indent="0" algn="just">
              <a:buNone/>
            </a:pPr>
            <a:r>
              <a:rPr lang="en-GB" sz="2000" dirty="0"/>
              <a:t>The fundamental difference, however, between this Dispensation and all previous ones is this, that in this Revelation the possibility of permanent schism between the followers of the Prophet has been prevented through the direct and explicit instructions providing for the necessary instruments designed to maintain the organic unity of the body of the faithful.”</a:t>
            </a:r>
          </a:p>
          <a:p>
            <a:pPr marL="0" indent="0" algn="just">
              <a:buNone/>
            </a:pPr>
            <a:r>
              <a:rPr lang="en-GB" sz="1600" dirty="0"/>
              <a:t>(From a letter written on behalf of </a:t>
            </a:r>
            <a:r>
              <a:rPr lang="en-GB" sz="1600" dirty="0" err="1"/>
              <a:t>Shoghi</a:t>
            </a:r>
            <a:r>
              <a:rPr lang="en-GB" sz="1600" dirty="0"/>
              <a:t> Effendi to the National Spiritual Assembly of the United States and Canada, December 1, 1934, </a:t>
            </a:r>
            <a:r>
              <a:rPr lang="en-GB" sz="1600" dirty="0" err="1"/>
              <a:t>Bahá’í</a:t>
            </a:r>
            <a:r>
              <a:rPr lang="en-GB" sz="1600" dirty="0"/>
              <a:t> News, No. 89, p. 1, January 1935)</a:t>
            </a:r>
          </a:p>
          <a:p>
            <a:pPr marL="0" indent="0">
              <a:buNone/>
            </a:pPr>
            <a:endParaRPr lang="en-GB" sz="3200" dirty="0"/>
          </a:p>
        </p:txBody>
      </p:sp>
    </p:spTree>
    <p:extLst>
      <p:ext uri="{BB962C8B-B14F-4D97-AF65-F5344CB8AC3E}">
        <p14:creationId xmlns:p14="http://schemas.microsoft.com/office/powerpoint/2010/main" val="28614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163345"/>
          </a:xfrm>
        </p:spPr>
        <p:txBody>
          <a:bodyPr>
            <a:noAutofit/>
          </a:bodyPr>
          <a:lstStyle/>
          <a:p>
            <a:pPr marL="0" indent="0">
              <a:buNone/>
            </a:pPr>
            <a:endParaRPr lang="en-GB" sz="2400" dirty="0"/>
          </a:p>
          <a:p>
            <a:pPr marL="0" indent="0" algn="just">
              <a:buNone/>
            </a:pPr>
            <a:r>
              <a:rPr lang="en-GB" sz="2000" dirty="0"/>
              <a:t>“The provenance, the authority, the duties, the sphere of action of the Universal House of Justice all derive from the revealed Word of </a:t>
            </a:r>
            <a:r>
              <a:rPr lang="en-GB" sz="2000" dirty="0" err="1"/>
              <a:t>Bahá’u’lláh</a:t>
            </a:r>
            <a:r>
              <a:rPr lang="en-GB" sz="2000" dirty="0"/>
              <a:t> which, together with the interpretations and expositions of the Centre of the Covenant and of the Guardian of the Cause . . . constitute the binding terms of reference of the Universal House of Justice and are its bedrock foundation. The authority of these Texts is absolute and immutable until such time as Almighty God shall reveal His new Manifestation to Whom will belong all authority and power.”</a:t>
            </a:r>
          </a:p>
          <a:p>
            <a:pPr marL="0" indent="0" algn="just">
              <a:buNone/>
            </a:pPr>
            <a:r>
              <a:rPr lang="en-GB" sz="1600" dirty="0"/>
              <a:t>(Extracted from The Universal House of Justice’s Constitution)</a:t>
            </a:r>
          </a:p>
        </p:txBody>
      </p:sp>
    </p:spTree>
    <p:extLst>
      <p:ext uri="{BB962C8B-B14F-4D97-AF65-F5344CB8AC3E}">
        <p14:creationId xmlns:p14="http://schemas.microsoft.com/office/powerpoint/2010/main" val="16692177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0</TotalTime>
  <Words>1026</Words>
  <Application>Microsoft Office PowerPoint</Application>
  <PresentationFormat>Widescreen</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20</cp:revision>
  <dcterms:created xsi:type="dcterms:W3CDTF">2019-10-04T05:31:12Z</dcterms:created>
  <dcterms:modified xsi:type="dcterms:W3CDTF">2024-12-12T15:10:41Z</dcterms:modified>
</cp:coreProperties>
</file>