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62" r:id="rId3"/>
    <p:sldId id="263" r:id="rId4"/>
    <p:sldId id="264" r:id="rId5"/>
    <p:sldId id="265"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researchbahai.com/talks--lectur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0"/>
            <a:ext cx="10515600" cy="5048573"/>
          </a:xfrm>
        </p:spPr>
        <p:txBody>
          <a:bodyPr>
            <a:noAutofit/>
          </a:bodyPr>
          <a:lstStyle/>
          <a:p>
            <a:pPr marL="0" indent="0" algn="ctr">
              <a:buNone/>
            </a:pPr>
            <a:endParaRPr lang="en-GB" sz="3100" dirty="0"/>
          </a:p>
          <a:p>
            <a:pPr marL="0" indent="0" algn="ctr">
              <a:buNone/>
            </a:pPr>
            <a:r>
              <a:rPr lang="en-GB" sz="4000" b="1" dirty="0"/>
              <a:t>Names of </a:t>
            </a:r>
            <a:r>
              <a:rPr lang="en-GB" sz="4000" b="1" i="1" dirty="0"/>
              <a:t>The Letters of The Living, in Order,</a:t>
            </a:r>
            <a:r>
              <a:rPr lang="en-GB" sz="4000" b="1" dirty="0"/>
              <a:t> as They Believed in The Bab</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r">
              <a:buNone/>
            </a:pPr>
            <a:r>
              <a:rPr lang="en-AU" sz="2000" b="1" i="1" dirty="0">
                <a:effectLst>
                  <a:outerShdw blurRad="38100" dist="38100" dir="2700000" algn="tl">
                    <a:srgbClr val="000000">
                      <a:alpha val="43137"/>
                    </a:srgbClr>
                  </a:outerShdw>
                </a:effectLst>
              </a:rPr>
              <a:t>Mohammad Norozi</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r>
              <a:rPr lang="en-GB" sz="2400" dirty="0"/>
              <a:t>Remarks:</a:t>
            </a:r>
          </a:p>
          <a:p>
            <a:pPr marL="0" indent="0" algn="just">
              <a:buNone/>
            </a:pPr>
            <a:r>
              <a:rPr lang="en-GB" sz="2000" dirty="0"/>
              <a:t>The objective of this short presentation is not to go into the details about the Letters of the Living. Rather, to present a newly found Tablet of the Bab (Source: </a:t>
            </a:r>
            <a:r>
              <a:rPr lang="en-GB" sz="2000" dirty="0" err="1"/>
              <a:t>Dr.</a:t>
            </a:r>
            <a:r>
              <a:rPr lang="en-GB" sz="2000" dirty="0"/>
              <a:t> </a:t>
            </a:r>
            <a:r>
              <a:rPr lang="en-GB" sz="2000" dirty="0" err="1"/>
              <a:t>Naer</a:t>
            </a:r>
            <a:r>
              <a:rPr lang="en-GB" sz="2000" dirty="0"/>
              <a:t> </a:t>
            </a:r>
            <a:r>
              <a:rPr lang="en-GB" sz="2000" dirty="0" err="1"/>
              <a:t>Saiedi</a:t>
            </a:r>
            <a:r>
              <a:rPr lang="en-GB" sz="2000" dirty="0"/>
              <a:t>)* where He mentions their names and the order they believed in Him.</a:t>
            </a:r>
          </a:p>
          <a:p>
            <a:pPr marL="0" indent="0" algn="just">
              <a:buNone/>
            </a:pPr>
            <a:endParaRPr lang="en-GB" sz="2000" dirty="0"/>
          </a:p>
          <a:p>
            <a:pPr marL="0" indent="0" algn="just">
              <a:buNone/>
            </a:pPr>
            <a:r>
              <a:rPr lang="en-GB" sz="2000" dirty="0"/>
              <a:t>Background:</a:t>
            </a:r>
          </a:p>
          <a:p>
            <a:pPr algn="just"/>
            <a:r>
              <a:rPr lang="en-GB" sz="2000" dirty="0"/>
              <a:t>The “Letters of the Living” is the title given by the Bab to His first 18 followers.</a:t>
            </a:r>
          </a:p>
          <a:p>
            <a:pPr algn="just"/>
            <a:r>
              <a:rPr lang="en-GB" sz="2000" dirty="0"/>
              <a:t>In Arabic/Persian: </a:t>
            </a:r>
            <a:r>
              <a:rPr lang="en-GB" sz="2000" dirty="0" err="1"/>
              <a:t>hurúf-i</a:t>
            </a:r>
            <a:r>
              <a:rPr lang="en-GB" sz="2000" dirty="0"/>
              <a:t> </a:t>
            </a:r>
            <a:r>
              <a:rPr lang="en-GB" sz="2000" dirty="0" err="1"/>
              <a:t>ḥayy</a:t>
            </a:r>
            <a:r>
              <a:rPr lang="en-GB" sz="2000" dirty="0"/>
              <a:t>, </a:t>
            </a:r>
            <a:r>
              <a:rPr lang="ar-AE" sz="2000" dirty="0"/>
              <a:t>حروف حيّ,“</a:t>
            </a:r>
            <a:r>
              <a:rPr lang="en-GB" sz="2000" dirty="0"/>
              <a:t>the Living“ / </a:t>
            </a:r>
            <a:r>
              <a:rPr lang="en-GB" sz="2000" dirty="0" err="1"/>
              <a:t>ḥayy</a:t>
            </a:r>
            <a:r>
              <a:rPr lang="en-GB" sz="2000" dirty="0"/>
              <a:t>. </a:t>
            </a:r>
          </a:p>
          <a:p>
            <a:pPr algn="just"/>
            <a:r>
              <a:rPr lang="en-GB" sz="2000" dirty="0"/>
              <a:t>In Arabic two letters, has the numerical value of 18.</a:t>
            </a:r>
          </a:p>
          <a:p>
            <a:pPr algn="just"/>
            <a:r>
              <a:rPr lang="en-GB" sz="2000" dirty="0"/>
              <a:t>Symbolic for the first 18 disciples, plus the Bab: 19.</a:t>
            </a:r>
          </a:p>
          <a:p>
            <a:pPr algn="just"/>
            <a:r>
              <a:rPr lang="en-GB" sz="2000" dirty="0"/>
              <a:t>In Abjad,19 is equal to the word </a:t>
            </a:r>
            <a:r>
              <a:rPr lang="en-GB" sz="2000" dirty="0" err="1"/>
              <a:t>vāḥid</a:t>
            </a:r>
            <a:r>
              <a:rPr lang="en-GB" sz="2000" dirty="0"/>
              <a:t>, “one“ or “unit/unity“. </a:t>
            </a:r>
          </a:p>
          <a:p>
            <a:pPr algn="just"/>
            <a:r>
              <a:rPr lang="en-GB" sz="2000" dirty="0"/>
              <a:t>The Bab links the 18 letters of the living with the concept of “return“.</a:t>
            </a:r>
          </a:p>
          <a:p>
            <a:pPr marL="0" indent="0" algn="just">
              <a:buNone/>
            </a:pPr>
            <a:endParaRPr lang="en-GB" sz="2000" dirty="0"/>
          </a:p>
          <a:p>
            <a:pPr marL="0" indent="0">
              <a:buNone/>
            </a:pPr>
            <a:r>
              <a:rPr lang="en-GB" sz="2000" dirty="0"/>
              <a:t>*</a:t>
            </a:r>
            <a:r>
              <a:rPr lang="en-GB" sz="1600" b="1" dirty="0"/>
              <a:t>This Tablet is in Arabic and has not been translated into English. </a:t>
            </a:r>
            <a:r>
              <a:rPr lang="en-GB" sz="1600" b="1" dirty="0" err="1"/>
              <a:t>Dr.</a:t>
            </a:r>
            <a:r>
              <a:rPr lang="en-GB" sz="1600" b="1" dirty="0"/>
              <a:t> </a:t>
            </a:r>
            <a:r>
              <a:rPr lang="en-GB" sz="1600" b="1" dirty="0" err="1"/>
              <a:t>Saiedi</a:t>
            </a:r>
            <a:r>
              <a:rPr lang="en-GB" sz="1600" b="1" dirty="0"/>
              <a:t>, while serving at the research department in Haifa encountered this Tablet and shared his finding in a public talk available on his web site: </a:t>
            </a:r>
            <a:r>
              <a:rPr lang="en-AU" sz="1600" dirty="0">
                <a:hlinkClick r:id="rId2"/>
              </a:rPr>
              <a:t>TALKS &amp; LECTURES (researchbahai.com)</a:t>
            </a:r>
            <a:r>
              <a:rPr lang="en-AU" sz="1600" dirty="0"/>
              <a:t>.</a:t>
            </a:r>
            <a:endParaRPr lang="en-GB" sz="1600" b="1" dirty="0"/>
          </a:p>
          <a:p>
            <a:pPr marL="0" indent="0">
              <a:buNone/>
            </a:pPr>
            <a:endParaRPr lang="en-GB" sz="3200" dirty="0"/>
          </a:p>
        </p:txBody>
      </p:sp>
    </p:spTree>
    <p:extLst>
      <p:ext uri="{BB962C8B-B14F-4D97-AF65-F5344CB8AC3E}">
        <p14:creationId xmlns:p14="http://schemas.microsoft.com/office/powerpoint/2010/main" val="295844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endParaRPr lang="en-GB" sz="2000" dirty="0"/>
          </a:p>
          <a:p>
            <a:pPr marL="0" indent="0" algn="just">
              <a:buNone/>
            </a:pPr>
            <a:r>
              <a:rPr lang="en-GB" sz="2000" dirty="0"/>
              <a:t>In one of the Bab’s Tablets, which consisted of 19 chapters and was revealed on the description of the Quranic verse “</a:t>
            </a:r>
            <a:r>
              <a:rPr lang="en-GB" sz="2000" dirty="0" err="1"/>
              <a:t>Bismillahi’r</a:t>
            </a:r>
            <a:r>
              <a:rPr lang="en-GB" sz="2000" dirty="0"/>
              <a:t>-Rahmani’ r-Rahim” </a:t>
            </a:r>
            <a:r>
              <a:rPr lang="en-GB" sz="2000" i="1" dirty="0"/>
              <a:t>(In The Name of God, Most Gracious, Most Merciful.</a:t>
            </a:r>
            <a:r>
              <a:rPr lang="ar-AE" sz="2000" i="1" dirty="0"/>
              <a:t>بسم لله الرحمن الرحيم, </a:t>
            </a:r>
            <a:r>
              <a:rPr lang="en-GB" sz="2000" i="1" dirty="0"/>
              <a:t>has 19 letters in Arabic), H</a:t>
            </a:r>
            <a:r>
              <a:rPr lang="en-GB" sz="2000" dirty="0"/>
              <a:t>e mentions the names of each of the letters of the living in order they believed in Him.</a:t>
            </a:r>
          </a:p>
          <a:p>
            <a:pPr marL="0" indent="0" algn="just">
              <a:buNone/>
            </a:pPr>
            <a:r>
              <a:rPr lang="en-GB" sz="2000" dirty="0"/>
              <a:t>Initially, In this Tablet, the Bab mentions the names of Mirza Hadi </a:t>
            </a:r>
            <a:r>
              <a:rPr lang="en-GB" sz="2000" dirty="0" err="1"/>
              <a:t>Qazvini</a:t>
            </a:r>
            <a:r>
              <a:rPr lang="en-GB" sz="2000" dirty="0"/>
              <a:t> and Tahirih (captured in number 6 and 7 on the next slide) after the rest, because these two were led to the Bab by Muhammad Ali </a:t>
            </a:r>
            <a:r>
              <a:rPr lang="en-GB" sz="2000" dirty="0" err="1"/>
              <a:t>Qazvini</a:t>
            </a:r>
            <a:r>
              <a:rPr lang="en-GB" sz="2000" dirty="0"/>
              <a:t>. In fact Tahirih asked Muhammad Ali </a:t>
            </a:r>
            <a:r>
              <a:rPr lang="en-GB" sz="2000" dirty="0" err="1"/>
              <a:t>Qazvini</a:t>
            </a:r>
            <a:r>
              <a:rPr lang="en-GB" sz="2000" dirty="0"/>
              <a:t> to mention her name when he finds the Qaim (The Bab).</a:t>
            </a:r>
          </a:p>
          <a:p>
            <a:pPr marL="0" indent="0" algn="just">
              <a:buNone/>
            </a:pPr>
            <a:r>
              <a:rPr lang="en-GB" sz="2000" dirty="0"/>
              <a:t>In the same Tablet, the Bab states that the Letters of the Living are 16+2 or equal to </a:t>
            </a:r>
            <a:r>
              <a:rPr lang="ar-AE" sz="2000" dirty="0"/>
              <a:t>غیوب </a:t>
            </a:r>
            <a:r>
              <a:rPr lang="en-AU" sz="2000" i="1" dirty="0"/>
              <a:t>(</a:t>
            </a:r>
            <a:r>
              <a:rPr lang="en-GB" sz="2000" i="1" dirty="0"/>
              <a:t>means unseen. This word consists of four letters, “</a:t>
            </a:r>
            <a:r>
              <a:rPr lang="en-GB" sz="2000" i="1" dirty="0" err="1"/>
              <a:t>Ghein</a:t>
            </a:r>
            <a:r>
              <a:rPr lang="en-GB" sz="2000" i="1" dirty="0"/>
              <a:t>” in abjad is equal to 1000 and He equates this to Himself, “Ya” and “Vav” will become 16 (10+6 respectively) and “Ba” is equal to 2. Hence 16+2). </a:t>
            </a:r>
            <a:r>
              <a:rPr lang="en-GB" sz="2000" dirty="0"/>
              <a:t>The two individuals are Mirza Hadi </a:t>
            </a:r>
            <a:r>
              <a:rPr lang="en-GB" sz="2000" dirty="0" err="1"/>
              <a:t>Qazvini</a:t>
            </a:r>
            <a:r>
              <a:rPr lang="en-GB" sz="2000" dirty="0"/>
              <a:t> and Tahirih. Both of them became believers through Muhammad Ali </a:t>
            </a:r>
            <a:r>
              <a:rPr lang="en-GB" sz="2000" dirty="0" err="1"/>
              <a:t>Qazvini</a:t>
            </a:r>
            <a:r>
              <a:rPr lang="en-GB" sz="2000" dirty="0"/>
              <a:t>.</a:t>
            </a:r>
          </a:p>
          <a:p>
            <a:pPr marL="0" indent="0" algn="just">
              <a:buNone/>
            </a:pPr>
            <a:r>
              <a:rPr lang="en-GB" sz="2000" dirty="0"/>
              <a:t>According to the Bab (in the same Tablet) the station of Tahirih is also equal to all the 17 Letters of the Living combined. She never met the Bab and the Bab, in another Tablet, states that because of what she asked of Muhammad Ali </a:t>
            </a:r>
            <a:r>
              <a:rPr lang="en-GB" sz="2000" dirty="0" err="1"/>
              <a:t>Qazvini</a:t>
            </a:r>
            <a:r>
              <a:rPr lang="en-GB" sz="2000" dirty="0"/>
              <a:t>, We accepted her as one of the Letters of the Living before she even knew it. </a:t>
            </a:r>
          </a:p>
          <a:p>
            <a:pPr marL="0" indent="0">
              <a:buNone/>
            </a:pPr>
            <a:endParaRPr lang="en-GB" sz="3200" dirty="0"/>
          </a:p>
        </p:txBody>
      </p:sp>
    </p:spTree>
    <p:extLst>
      <p:ext uri="{BB962C8B-B14F-4D97-AF65-F5344CB8AC3E}">
        <p14:creationId xmlns:p14="http://schemas.microsoft.com/office/powerpoint/2010/main" val="939477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r>
              <a:rPr lang="en-GB" sz="2400" dirty="0"/>
              <a:t>Names of </a:t>
            </a:r>
            <a:r>
              <a:rPr lang="en-GB" sz="2400" i="1" dirty="0"/>
              <a:t>the Letters of the Living in order </a:t>
            </a:r>
            <a:r>
              <a:rPr lang="en-GB" sz="2400" dirty="0"/>
              <a:t>as appeared in the Bab’s Tablet:</a:t>
            </a:r>
          </a:p>
          <a:p>
            <a:pPr marL="0" indent="0">
              <a:buNone/>
            </a:pPr>
            <a:endParaRPr lang="en-GB" sz="2400" dirty="0"/>
          </a:p>
          <a:p>
            <a:pPr marL="0" indent="0">
              <a:buNone/>
            </a:pPr>
            <a:r>
              <a:rPr lang="en-GB" sz="2000" dirty="0"/>
              <a:t>1.	Mulla </a:t>
            </a:r>
            <a:r>
              <a:rPr lang="en-GB" sz="2000" dirty="0" err="1"/>
              <a:t>Husayn-i-Bushru’i</a:t>
            </a:r>
            <a:r>
              <a:rPr lang="en-GB" sz="2000" dirty="0"/>
              <a:t> (Note: full name, Mohammad Hossein), </a:t>
            </a:r>
          </a:p>
          <a:p>
            <a:pPr marL="0" indent="0">
              <a:buNone/>
            </a:pPr>
            <a:r>
              <a:rPr lang="en-GB" sz="2000" dirty="0"/>
              <a:t>2.	Mulla Aliy-</a:t>
            </a:r>
            <a:r>
              <a:rPr lang="en-GB" sz="2000" dirty="0" err="1"/>
              <a:t>i</a:t>
            </a:r>
            <a:r>
              <a:rPr lang="en-GB" sz="2000" dirty="0"/>
              <a:t>-</a:t>
            </a:r>
            <a:r>
              <a:rPr lang="en-GB" sz="2000" dirty="0" err="1"/>
              <a:t>Bastami</a:t>
            </a:r>
            <a:r>
              <a:rPr lang="en-GB" sz="2000" dirty="0"/>
              <a:t>, </a:t>
            </a:r>
          </a:p>
          <a:p>
            <a:pPr marL="0" indent="0">
              <a:buNone/>
            </a:pPr>
            <a:r>
              <a:rPr lang="en-GB" sz="2000" dirty="0"/>
              <a:t>3.	Mulla Ahmad-</a:t>
            </a:r>
            <a:r>
              <a:rPr lang="en-GB" sz="2000" dirty="0" err="1"/>
              <a:t>i</a:t>
            </a:r>
            <a:r>
              <a:rPr lang="en-GB" sz="2000" dirty="0"/>
              <a:t>-</a:t>
            </a:r>
            <a:r>
              <a:rPr lang="en-GB" sz="2000" dirty="0" err="1"/>
              <a:t>Ibdal-i-Maraghi'i</a:t>
            </a:r>
            <a:r>
              <a:rPr lang="en-GB" sz="2000" dirty="0"/>
              <a:t>,</a:t>
            </a:r>
          </a:p>
          <a:p>
            <a:pPr marL="0" indent="0">
              <a:buNone/>
            </a:pPr>
            <a:r>
              <a:rPr lang="en-GB" sz="2000" dirty="0"/>
              <a:t>4.	Mulla Jalil-</a:t>
            </a:r>
            <a:r>
              <a:rPr lang="en-GB" sz="2000" dirty="0" err="1"/>
              <a:t>i</a:t>
            </a:r>
            <a:r>
              <a:rPr lang="en-GB" sz="2000" dirty="0"/>
              <a:t>-</a:t>
            </a:r>
            <a:r>
              <a:rPr lang="en-GB" sz="2000" dirty="0" err="1"/>
              <a:t>Urumi</a:t>
            </a:r>
            <a:r>
              <a:rPr lang="en-GB" sz="2000" dirty="0"/>
              <a:t>,</a:t>
            </a:r>
          </a:p>
          <a:p>
            <a:pPr marL="0" indent="0">
              <a:buNone/>
            </a:pPr>
            <a:r>
              <a:rPr lang="en-GB" sz="2000" dirty="0"/>
              <a:t>5.	Mirza Muhammad-'Ali </a:t>
            </a:r>
            <a:r>
              <a:rPr lang="en-GB" sz="2000" dirty="0" err="1"/>
              <a:t>Qazvini</a:t>
            </a:r>
            <a:r>
              <a:rPr lang="en-GB" sz="2000" dirty="0"/>
              <a:t> (Note: Tahirih’s cousin and brother in law),</a:t>
            </a:r>
          </a:p>
          <a:p>
            <a:pPr marL="0" indent="0">
              <a:buNone/>
            </a:pPr>
            <a:r>
              <a:rPr lang="en-GB" sz="2000" b="1" dirty="0">
                <a:solidFill>
                  <a:srgbClr val="FFFF00"/>
                </a:solidFill>
              </a:rPr>
              <a:t>6.</a:t>
            </a:r>
            <a:r>
              <a:rPr lang="en-GB" sz="2000" dirty="0">
                <a:solidFill>
                  <a:srgbClr val="FFFF00"/>
                </a:solidFill>
              </a:rPr>
              <a:t>	</a:t>
            </a:r>
            <a:r>
              <a:rPr lang="en-GB" sz="2000" b="1" dirty="0">
                <a:solidFill>
                  <a:srgbClr val="FFFF00"/>
                </a:solidFill>
              </a:rPr>
              <a:t>Mirza  Hadi </a:t>
            </a:r>
            <a:r>
              <a:rPr lang="en-GB" sz="2000" b="1" dirty="0" err="1">
                <a:solidFill>
                  <a:srgbClr val="FFFF00"/>
                </a:solidFill>
              </a:rPr>
              <a:t>Qazvini</a:t>
            </a:r>
            <a:r>
              <a:rPr lang="en-GB" sz="2000" b="1" dirty="0">
                <a:solidFill>
                  <a:srgbClr val="FFFF00"/>
                </a:solidFill>
              </a:rPr>
              <a:t> (Note: brother of #5),</a:t>
            </a:r>
          </a:p>
          <a:p>
            <a:pPr marL="0" indent="0">
              <a:buNone/>
            </a:pPr>
            <a:r>
              <a:rPr lang="en-GB" sz="2000" b="1" dirty="0">
                <a:solidFill>
                  <a:srgbClr val="FFFF00"/>
                </a:solidFill>
              </a:rPr>
              <a:t>7.	Tahirih (Note: cousin of #5 and #6),</a:t>
            </a:r>
          </a:p>
          <a:p>
            <a:pPr marL="0" indent="0">
              <a:buNone/>
            </a:pPr>
            <a:r>
              <a:rPr lang="en-GB" sz="2000" dirty="0"/>
              <a:t>8.	Mulla Hasan-</a:t>
            </a:r>
            <a:r>
              <a:rPr lang="en-GB" sz="2000" dirty="0" err="1"/>
              <a:t>i</a:t>
            </a:r>
            <a:r>
              <a:rPr lang="en-GB" sz="2000" dirty="0"/>
              <a:t>-</a:t>
            </a:r>
            <a:r>
              <a:rPr lang="en-GB" sz="2000" dirty="0" err="1"/>
              <a:t>Bajistani</a:t>
            </a:r>
            <a:r>
              <a:rPr lang="en-GB" sz="2000" dirty="0"/>
              <a:t>,</a:t>
            </a:r>
          </a:p>
          <a:p>
            <a:pPr marL="0" indent="0">
              <a:buNone/>
            </a:pPr>
            <a:r>
              <a:rPr lang="en-GB" sz="2000" dirty="0"/>
              <a:t>9.	Muhammad-Hasan (Note: Mulla Hossein’s brother), </a:t>
            </a:r>
          </a:p>
          <a:p>
            <a:pPr marL="0" indent="0">
              <a:buNone/>
            </a:pPr>
            <a:endParaRPr lang="en-GB" sz="3200" dirty="0"/>
          </a:p>
        </p:txBody>
      </p:sp>
    </p:spTree>
    <p:extLst>
      <p:ext uri="{BB962C8B-B14F-4D97-AF65-F5344CB8AC3E}">
        <p14:creationId xmlns:p14="http://schemas.microsoft.com/office/powerpoint/2010/main" val="3689546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buNone/>
            </a:pPr>
            <a:r>
              <a:rPr lang="en-GB" sz="2000" dirty="0"/>
              <a:t>10.  Mirza Muhammad-</a:t>
            </a:r>
            <a:r>
              <a:rPr lang="en-GB" sz="2000" dirty="0" err="1"/>
              <a:t>Baqir</a:t>
            </a:r>
            <a:r>
              <a:rPr lang="en-GB" sz="2000" dirty="0"/>
              <a:t>, (Note: Mulla Hossein’s nephew), </a:t>
            </a:r>
          </a:p>
          <a:p>
            <a:pPr marL="0" indent="0">
              <a:buNone/>
            </a:pPr>
            <a:r>
              <a:rPr lang="en-GB" sz="2000" dirty="0"/>
              <a:t>11.	</a:t>
            </a:r>
            <a:r>
              <a:rPr lang="en-GB" sz="2000" dirty="0" err="1"/>
              <a:t>Siyyid</a:t>
            </a:r>
            <a:r>
              <a:rPr lang="en-GB" sz="2000" dirty="0"/>
              <a:t> </a:t>
            </a:r>
            <a:r>
              <a:rPr lang="en-GB" sz="2000" dirty="0" err="1"/>
              <a:t>Husayn-i-Yazdi</a:t>
            </a:r>
            <a:r>
              <a:rPr lang="en-GB" sz="2000" dirty="0"/>
              <a:t>,</a:t>
            </a:r>
          </a:p>
          <a:p>
            <a:pPr marL="0" indent="0">
              <a:buNone/>
            </a:pPr>
            <a:r>
              <a:rPr lang="en-GB" sz="2000" dirty="0"/>
              <a:t>12.	Mirza Muhammad </a:t>
            </a:r>
            <a:r>
              <a:rPr lang="en-GB" sz="2000" dirty="0" err="1"/>
              <a:t>Rawdih</a:t>
            </a:r>
            <a:r>
              <a:rPr lang="en-GB" sz="2000" dirty="0"/>
              <a:t>-Khan-</a:t>
            </a:r>
            <a:r>
              <a:rPr lang="en-GB" sz="2000" dirty="0" err="1"/>
              <a:t>i</a:t>
            </a:r>
            <a:r>
              <a:rPr lang="en-GB" sz="2000" dirty="0"/>
              <a:t>-</a:t>
            </a:r>
            <a:r>
              <a:rPr lang="en-GB" sz="2000" dirty="0" err="1"/>
              <a:t>Yazdi</a:t>
            </a:r>
            <a:r>
              <a:rPr lang="en-GB" sz="2000" dirty="0"/>
              <a:t>, </a:t>
            </a:r>
          </a:p>
          <a:p>
            <a:pPr marL="0" indent="0">
              <a:buNone/>
            </a:pPr>
            <a:r>
              <a:rPr lang="en-GB" sz="2000" dirty="0"/>
              <a:t>13.	</a:t>
            </a:r>
            <a:r>
              <a:rPr lang="en-GB" sz="2000" dirty="0" err="1"/>
              <a:t>Sa'id</a:t>
            </a:r>
            <a:r>
              <a:rPr lang="en-GB" sz="2000" dirty="0"/>
              <a:t>-</a:t>
            </a:r>
            <a:r>
              <a:rPr lang="en-GB" sz="2000" dirty="0" err="1"/>
              <a:t>i</a:t>
            </a:r>
            <a:r>
              <a:rPr lang="en-GB" sz="2000" dirty="0"/>
              <a:t>-Hindi, </a:t>
            </a:r>
          </a:p>
          <a:p>
            <a:pPr marL="0" indent="0">
              <a:buNone/>
            </a:pPr>
            <a:r>
              <a:rPr lang="en-GB" sz="2000" dirty="0"/>
              <a:t>14.	Mulla </a:t>
            </a:r>
            <a:r>
              <a:rPr lang="en-GB" sz="2000" dirty="0" err="1"/>
              <a:t>Khuda</a:t>
            </a:r>
            <a:r>
              <a:rPr lang="en-GB" sz="2000" dirty="0"/>
              <a:t>-Bakhsh-</a:t>
            </a:r>
            <a:r>
              <a:rPr lang="en-GB" sz="2000" dirty="0" err="1"/>
              <a:t>i</a:t>
            </a:r>
            <a:r>
              <a:rPr lang="en-GB" sz="2000" dirty="0"/>
              <a:t>-</a:t>
            </a:r>
            <a:r>
              <a:rPr lang="en-GB" sz="2000" dirty="0" err="1"/>
              <a:t>Quchani</a:t>
            </a:r>
            <a:r>
              <a:rPr lang="en-GB" sz="2000" dirty="0"/>
              <a:t> or it might be </a:t>
            </a:r>
            <a:r>
              <a:rPr lang="en-GB" sz="2000" dirty="0" err="1"/>
              <a:t>Yusif</a:t>
            </a:r>
            <a:r>
              <a:rPr lang="en-GB" sz="2000" dirty="0"/>
              <a:t> Ali </a:t>
            </a:r>
            <a:r>
              <a:rPr lang="en-GB" sz="2000" dirty="0" err="1"/>
              <a:t>Ardabili</a:t>
            </a:r>
            <a:r>
              <a:rPr lang="en-GB" sz="2000" dirty="0"/>
              <a:t>? (Note: referred by the Bab as Ali in the above-mentioned Tablet), </a:t>
            </a:r>
          </a:p>
          <a:p>
            <a:pPr marL="0" indent="0">
              <a:buNone/>
            </a:pPr>
            <a:r>
              <a:rPr lang="en-GB" sz="2000" dirty="0"/>
              <a:t>15.	Mulla Mahmud-</a:t>
            </a:r>
            <a:r>
              <a:rPr lang="en-GB" sz="2000" dirty="0" err="1"/>
              <a:t>i</a:t>
            </a:r>
            <a:r>
              <a:rPr lang="en-GB" sz="2000" dirty="0"/>
              <a:t>-</a:t>
            </a:r>
            <a:r>
              <a:rPr lang="en-GB" sz="2000" dirty="0" err="1"/>
              <a:t>Khu'i</a:t>
            </a:r>
            <a:r>
              <a:rPr lang="en-GB" sz="2000" dirty="0"/>
              <a:t>, </a:t>
            </a:r>
          </a:p>
          <a:p>
            <a:pPr marL="0" indent="0">
              <a:buNone/>
            </a:pPr>
            <a:r>
              <a:rPr lang="en-GB" sz="2000" dirty="0"/>
              <a:t>16.	Mulla </a:t>
            </a:r>
            <a:r>
              <a:rPr lang="en-GB" sz="2000" dirty="0" err="1"/>
              <a:t>Baqir</a:t>
            </a:r>
            <a:r>
              <a:rPr lang="en-GB" sz="2000" dirty="0"/>
              <a:t>-</a:t>
            </a:r>
            <a:r>
              <a:rPr lang="en-GB" sz="2000" dirty="0" err="1"/>
              <a:t>i</a:t>
            </a:r>
            <a:r>
              <a:rPr lang="en-GB" sz="2000" dirty="0"/>
              <a:t>-Tabrizi, </a:t>
            </a:r>
          </a:p>
          <a:p>
            <a:pPr marL="0" indent="0">
              <a:buNone/>
            </a:pPr>
            <a:r>
              <a:rPr lang="en-GB" sz="2000" dirty="0"/>
              <a:t>17.	Mulla </a:t>
            </a:r>
            <a:r>
              <a:rPr lang="en-GB" sz="2000" dirty="0" err="1"/>
              <a:t>Yusif</a:t>
            </a:r>
            <a:r>
              <a:rPr lang="en-GB" sz="2000" dirty="0"/>
              <a:t> Ali </a:t>
            </a:r>
            <a:r>
              <a:rPr lang="en-GB" sz="2000" dirty="0" err="1"/>
              <a:t>Ardibili</a:t>
            </a:r>
            <a:r>
              <a:rPr lang="en-GB" sz="2000" dirty="0"/>
              <a:t> (Note: the Bab referred to him as Mohammad in the above-mentioned Tablet), </a:t>
            </a:r>
          </a:p>
          <a:p>
            <a:pPr marL="0" indent="0">
              <a:buNone/>
            </a:pPr>
            <a:r>
              <a:rPr lang="en-GB" sz="2000" dirty="0"/>
              <a:t>18.	</a:t>
            </a:r>
            <a:r>
              <a:rPr lang="en-GB" sz="2000" dirty="0" err="1"/>
              <a:t>Quddus</a:t>
            </a:r>
            <a:r>
              <a:rPr lang="en-GB" sz="2000" dirty="0"/>
              <a:t>.</a:t>
            </a:r>
          </a:p>
          <a:p>
            <a:pPr marL="0" indent="0">
              <a:buNone/>
            </a:pPr>
            <a:endParaRPr lang="en-GB" sz="3200" dirty="0"/>
          </a:p>
        </p:txBody>
      </p:sp>
    </p:spTree>
    <p:extLst>
      <p:ext uri="{BB962C8B-B14F-4D97-AF65-F5344CB8AC3E}">
        <p14:creationId xmlns:p14="http://schemas.microsoft.com/office/powerpoint/2010/main" val="219441782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0</TotalTime>
  <Words>728</Words>
  <Application>Microsoft Office PowerPoint</Application>
  <PresentationFormat>Widescreen</PresentationFormat>
  <Paragraphs>46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Facet</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38</cp:revision>
  <dcterms:created xsi:type="dcterms:W3CDTF">2019-10-04T05:31:12Z</dcterms:created>
  <dcterms:modified xsi:type="dcterms:W3CDTF">2024-12-12T15:11:42Z</dcterms:modified>
</cp:coreProperties>
</file>