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7" r:id="rId1"/>
  </p:sldMasterIdLst>
  <p:notesMasterIdLst>
    <p:notesMasterId r:id="rId16"/>
  </p:notesMasterIdLst>
  <p:sldIdLst>
    <p:sldId id="260" r:id="rId2"/>
    <p:sldId id="273" r:id="rId3"/>
    <p:sldId id="268" r:id="rId4"/>
    <p:sldId id="271" r:id="rId5"/>
    <p:sldId id="270" r:id="rId6"/>
    <p:sldId id="259" r:id="rId7"/>
    <p:sldId id="261" r:id="rId8"/>
    <p:sldId id="262" r:id="rId9"/>
    <p:sldId id="269" r:id="rId10"/>
    <p:sldId id="263" r:id="rId11"/>
    <p:sldId id="264"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A1B158-6A43-4D4B-B505-E47258AC842B}" type="datetimeFigureOut">
              <a:rPr lang="en-AU" smtClean="0"/>
              <a:t>12/12/2024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234AEC-98BF-4D0B-9436-ADC9C117A7D5}" type="slidenum">
              <a:rPr lang="en-AU" smtClean="0"/>
              <a:t>‹#›</a:t>
            </a:fld>
            <a:endParaRPr lang="en-AU"/>
          </a:p>
        </p:txBody>
      </p:sp>
    </p:spTree>
    <p:extLst>
      <p:ext uri="{BB962C8B-B14F-4D97-AF65-F5344CB8AC3E}">
        <p14:creationId xmlns:p14="http://schemas.microsoft.com/office/powerpoint/2010/main" val="202089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94BAA13-264F-4985-8DFE-81C0D5436BA5}" type="datetime1">
              <a:rPr lang="en-AU" smtClean="0"/>
              <a:t>12/12/2024</a:t>
            </a:fld>
            <a:endParaRPr lang="en-AU"/>
          </a:p>
        </p:txBody>
      </p:sp>
      <p:sp>
        <p:nvSpPr>
          <p:cNvPr id="5" name="Footer Placeholder 4"/>
          <p:cNvSpPr>
            <a:spLocks noGrp="1"/>
          </p:cNvSpPr>
          <p:nvPr>
            <p:ph type="ftr" sz="quarter" idx="11"/>
          </p:nvPr>
        </p:nvSpPr>
        <p:spPr>
          <a:xfrm>
            <a:off x="1371600" y="4323845"/>
            <a:ext cx="6400800" cy="365125"/>
          </a:xfrm>
        </p:spPr>
        <p:txBody>
          <a:bodyPr/>
          <a:lstStyle/>
          <a:p>
            <a:endParaRPr lang="en-AU"/>
          </a:p>
        </p:txBody>
      </p:sp>
      <p:sp>
        <p:nvSpPr>
          <p:cNvPr id="6" name="Slide Number Placeholder 5"/>
          <p:cNvSpPr>
            <a:spLocks noGrp="1"/>
          </p:cNvSpPr>
          <p:nvPr>
            <p:ph type="sldNum" sz="quarter" idx="12"/>
          </p:nvPr>
        </p:nvSpPr>
        <p:spPr>
          <a:xfrm>
            <a:off x="8077200" y="1430866"/>
            <a:ext cx="2743200" cy="365125"/>
          </a:xfrm>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282380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771F8F-73F8-491E-BC1D-06B8AC287016}" type="datetime1">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223450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52B74D4-27CA-4404-8149-9BE11F0F177C}" type="datetime1">
              <a:rPr lang="en-AU" smtClean="0"/>
              <a:t>12/12/2024</a:t>
            </a:fld>
            <a:endParaRPr lang="en-AU"/>
          </a:p>
        </p:txBody>
      </p:sp>
      <p:sp>
        <p:nvSpPr>
          <p:cNvPr id="6" name="Footer Placeholder 5"/>
          <p:cNvSpPr>
            <a:spLocks noGrp="1"/>
          </p:cNvSpPr>
          <p:nvPr>
            <p:ph type="ftr" sz="quarter" idx="11"/>
          </p:nvPr>
        </p:nvSpPr>
        <p:spPr>
          <a:xfrm>
            <a:off x="685800" y="379941"/>
            <a:ext cx="6991492" cy="365125"/>
          </a:xfrm>
        </p:spPr>
        <p:txBody>
          <a:bodyPr/>
          <a:lstStyle/>
          <a:p>
            <a:endParaRPr lang="en-AU"/>
          </a:p>
        </p:txBody>
      </p:sp>
      <p:sp>
        <p:nvSpPr>
          <p:cNvPr id="7" name="Slide Number Placeholder 6"/>
          <p:cNvSpPr>
            <a:spLocks noGrp="1"/>
          </p:cNvSpPr>
          <p:nvPr>
            <p:ph type="sldNum" sz="quarter" idx="12"/>
          </p:nvPr>
        </p:nvSpPr>
        <p:spPr>
          <a:xfrm>
            <a:off x="10862452" y="381000"/>
            <a:ext cx="643748" cy="365125"/>
          </a:xfrm>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4177030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7B14133-FA95-457E-870A-86B686565ED1}" type="datetime1">
              <a:rPr lang="en-AU" smtClean="0"/>
              <a:t>12/12/2024</a:t>
            </a:fld>
            <a:endParaRPr lang="en-AU"/>
          </a:p>
        </p:txBody>
      </p:sp>
      <p:sp>
        <p:nvSpPr>
          <p:cNvPr id="6" name="Footer Placeholder 5"/>
          <p:cNvSpPr>
            <a:spLocks noGrp="1"/>
          </p:cNvSpPr>
          <p:nvPr>
            <p:ph type="ftr" sz="quarter" idx="11"/>
          </p:nvPr>
        </p:nvSpPr>
        <p:spPr>
          <a:xfrm>
            <a:off x="685800" y="379941"/>
            <a:ext cx="6991492" cy="365125"/>
          </a:xfrm>
        </p:spPr>
        <p:txBody>
          <a:bodyPr/>
          <a:lstStyle/>
          <a:p>
            <a:endParaRPr lang="en-AU"/>
          </a:p>
        </p:txBody>
      </p:sp>
      <p:sp>
        <p:nvSpPr>
          <p:cNvPr id="7" name="Slide Number Placeholder 6"/>
          <p:cNvSpPr>
            <a:spLocks noGrp="1"/>
          </p:cNvSpPr>
          <p:nvPr>
            <p:ph type="sldNum" sz="quarter" idx="12"/>
          </p:nvPr>
        </p:nvSpPr>
        <p:spPr>
          <a:xfrm>
            <a:off x="10862452" y="381000"/>
            <a:ext cx="643748" cy="365125"/>
          </a:xfrm>
        </p:spPr>
        <p:txBody>
          <a:bodyPr/>
          <a:lstStyle/>
          <a:p>
            <a:fld id="{31A18991-BC3E-464F-BF27-0590AE583C9F}" type="slidenum">
              <a:rPr lang="en-AU" smtClean="0"/>
              <a:t>‹#›</a:t>
            </a:fld>
            <a:endParaRPr lang="en-AU"/>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98921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4BCECB0-FC85-4417-A11E-78DCC8D028A1}" type="datetime1">
              <a:rPr lang="en-AU" smtClean="0"/>
              <a:t>12/12/2024</a:t>
            </a:fld>
            <a:endParaRPr lang="en-AU"/>
          </a:p>
        </p:txBody>
      </p:sp>
      <p:sp>
        <p:nvSpPr>
          <p:cNvPr id="6" name="Footer Placeholder 5"/>
          <p:cNvSpPr>
            <a:spLocks noGrp="1"/>
          </p:cNvSpPr>
          <p:nvPr>
            <p:ph type="ftr" sz="quarter" idx="11"/>
          </p:nvPr>
        </p:nvSpPr>
        <p:spPr>
          <a:xfrm>
            <a:off x="685800" y="378883"/>
            <a:ext cx="6991492" cy="365125"/>
          </a:xfrm>
        </p:spPr>
        <p:txBody>
          <a:bodyPr/>
          <a:lstStyle/>
          <a:p>
            <a:endParaRPr lang="en-AU"/>
          </a:p>
        </p:txBody>
      </p:sp>
      <p:sp>
        <p:nvSpPr>
          <p:cNvPr id="7" name="Slide Number Placeholder 6"/>
          <p:cNvSpPr>
            <a:spLocks noGrp="1"/>
          </p:cNvSpPr>
          <p:nvPr>
            <p:ph type="sldNum" sz="quarter" idx="12"/>
          </p:nvPr>
        </p:nvSpPr>
        <p:spPr>
          <a:xfrm>
            <a:off x="10862452" y="381000"/>
            <a:ext cx="643748" cy="365125"/>
          </a:xfrm>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555659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02A258C-568C-4A7A-A142-31BAD4E266F1}" type="datetime1">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2368104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7C071F1-3A16-4777-A9B8-DA19909DD0D5}" type="datetime1">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226203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2EE4DF-C279-4F08-9DDE-CE5672F42091}" type="datetime1">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4236070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514B8BE7-011A-47D1-96D2-44802EEA4800}" type="datetime1">
              <a:rPr lang="en-AU" smtClean="0"/>
              <a:t>12/12/2024</a:t>
            </a:fld>
            <a:endParaRPr lang="en-AU"/>
          </a:p>
        </p:txBody>
      </p:sp>
      <p:sp>
        <p:nvSpPr>
          <p:cNvPr id="5" name="Footer Placeholder 4"/>
          <p:cNvSpPr>
            <a:spLocks noGrp="1"/>
          </p:cNvSpPr>
          <p:nvPr>
            <p:ph type="ftr" sz="quarter" idx="11"/>
          </p:nvPr>
        </p:nvSpPr>
        <p:spPr>
          <a:xfrm>
            <a:off x="685800" y="381000"/>
            <a:ext cx="6991492" cy="365125"/>
          </a:xfrm>
        </p:spPr>
        <p:txBody>
          <a:bodyPr/>
          <a:lstStyle/>
          <a:p>
            <a:endParaRPr lang="en-AU"/>
          </a:p>
        </p:txBody>
      </p:sp>
      <p:sp>
        <p:nvSpPr>
          <p:cNvPr id="6" name="Slide Number Placeholder 5"/>
          <p:cNvSpPr>
            <a:spLocks noGrp="1"/>
          </p:cNvSpPr>
          <p:nvPr>
            <p:ph type="sldNum" sz="quarter" idx="12"/>
          </p:nvPr>
        </p:nvSpPr>
        <p:spPr>
          <a:xfrm>
            <a:off x="10862452" y="381000"/>
            <a:ext cx="643748" cy="365125"/>
          </a:xfrm>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155084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24004D-91B8-435F-8C48-F71948B71EA1}" type="datetime1">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13942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02A1756-5780-4471-B40F-8BBB247208D8}" type="datetime1">
              <a:rPr lang="en-AU" smtClean="0"/>
              <a:t>12/12/2024</a:t>
            </a:fld>
            <a:endParaRPr lang="en-AU"/>
          </a:p>
        </p:txBody>
      </p:sp>
      <p:sp>
        <p:nvSpPr>
          <p:cNvPr id="5" name="Footer Placeholder 4"/>
          <p:cNvSpPr>
            <a:spLocks noGrp="1"/>
          </p:cNvSpPr>
          <p:nvPr>
            <p:ph type="ftr" sz="quarter" idx="11"/>
          </p:nvPr>
        </p:nvSpPr>
        <p:spPr>
          <a:xfrm>
            <a:off x="685800" y="381001"/>
            <a:ext cx="6991492" cy="364065"/>
          </a:xfrm>
        </p:spPr>
        <p:txBody>
          <a:bodyPr/>
          <a:lstStyle/>
          <a:p>
            <a:endParaRPr lang="en-AU"/>
          </a:p>
        </p:txBody>
      </p:sp>
      <p:sp>
        <p:nvSpPr>
          <p:cNvPr id="6" name="Slide Number Placeholder 5"/>
          <p:cNvSpPr>
            <a:spLocks noGrp="1"/>
          </p:cNvSpPr>
          <p:nvPr>
            <p:ph type="sldNum" sz="quarter" idx="12"/>
          </p:nvPr>
        </p:nvSpPr>
        <p:spPr>
          <a:xfrm>
            <a:off x="10862452" y="381000"/>
            <a:ext cx="643748" cy="365125"/>
          </a:xfrm>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408515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1FEB0B-9274-4C81-8D21-204E4536F5DC}" type="datetime1">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126075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FE7FFB-5C27-4C57-B774-CA0A01C06E31}" type="datetime1">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278648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016251-132B-4DE4-8F8B-05A807DC5B43}" type="datetime1">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419169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7E4B4-9741-422B-96A4-8F1C01713151}" type="datetime1">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349758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491634-9A0A-4CCE-A90B-E03E67D07666}" type="datetime1">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325917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D08FEE-4D8A-4CA6-B29A-42BBFEF2D71D}" type="datetime1">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A18991-BC3E-464F-BF27-0590AE583C9F}" type="slidenum">
              <a:rPr lang="en-AU" smtClean="0"/>
              <a:t>‹#›</a:t>
            </a:fld>
            <a:endParaRPr lang="en-AU"/>
          </a:p>
        </p:txBody>
      </p:sp>
    </p:spTree>
    <p:extLst>
      <p:ext uri="{BB962C8B-B14F-4D97-AF65-F5344CB8AC3E}">
        <p14:creationId xmlns:p14="http://schemas.microsoft.com/office/powerpoint/2010/main" val="3224377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6A3C707-DFF1-49A0-8A1C-B60CF36837B2}" type="datetime1">
              <a:rPr lang="en-AU" smtClean="0"/>
              <a:t>12/12/2024</a:t>
            </a:fld>
            <a:endParaRPr lang="en-AU"/>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A18991-BC3E-464F-BF27-0590AE583C9F}" type="slidenum">
              <a:rPr lang="en-AU" smtClean="0"/>
              <a:t>‹#›</a:t>
            </a:fld>
            <a:endParaRPr lang="en-AU"/>
          </a:p>
        </p:txBody>
      </p:sp>
    </p:spTree>
    <p:extLst>
      <p:ext uri="{BB962C8B-B14F-4D97-AF65-F5344CB8AC3E}">
        <p14:creationId xmlns:p14="http://schemas.microsoft.com/office/powerpoint/2010/main" val="1936404194"/>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390697" y="365760"/>
            <a:ext cx="11438313" cy="6301047"/>
          </a:xfrm>
        </p:spPr>
        <p:txBody>
          <a:bodyPr>
            <a:normAutofit/>
          </a:bodyPr>
          <a:lstStyle/>
          <a:p>
            <a:pPr marL="0" indent="0" algn="ctr">
              <a:buNone/>
            </a:pPr>
            <a:endParaRPr lang="en-AU" sz="4400" b="1" dirty="0"/>
          </a:p>
          <a:p>
            <a:pPr marL="0" indent="0" algn="ctr">
              <a:buNone/>
            </a:pPr>
            <a:endParaRPr lang="en-AU" sz="4400" b="1" dirty="0"/>
          </a:p>
          <a:p>
            <a:pPr marL="0" indent="0" algn="ctr">
              <a:buNone/>
            </a:pPr>
            <a:endParaRPr lang="en-AU" sz="4400" b="1" dirty="0"/>
          </a:p>
          <a:p>
            <a:pPr marL="0" indent="0" algn="ctr">
              <a:buNone/>
            </a:pPr>
            <a:r>
              <a:rPr lang="en-AU" sz="5400" b="1" i="1" dirty="0">
                <a:effectLst>
                  <a:outerShdw blurRad="38100" dist="38100" dir="2700000" algn="tl">
                    <a:srgbClr val="000000">
                      <a:alpha val="43137"/>
                    </a:srgbClr>
                  </a:outerShdw>
                </a:effectLst>
              </a:rPr>
              <a:t>The Bab </a:t>
            </a:r>
          </a:p>
          <a:p>
            <a:pPr marL="0" indent="0" algn="ctr">
              <a:buNone/>
            </a:pPr>
            <a:r>
              <a:rPr lang="en-AU" sz="5400" b="1" i="1" dirty="0">
                <a:effectLst>
                  <a:outerShdw blurRad="38100" dist="38100" dir="2700000" algn="tl">
                    <a:srgbClr val="000000">
                      <a:alpha val="43137"/>
                    </a:srgbClr>
                  </a:outerShdw>
                </a:effectLst>
              </a:rPr>
              <a:t>The Ocean of Tenderness</a:t>
            </a:r>
          </a:p>
          <a:p>
            <a:pPr marL="0" indent="0" algn="r">
              <a:buNone/>
            </a:pPr>
            <a:endParaRPr lang="en-AU" sz="2000" b="1" i="1" dirty="0">
              <a:effectLst>
                <a:outerShdw blurRad="38100" dist="38100" dir="2700000" algn="tl">
                  <a:srgbClr val="000000">
                    <a:alpha val="43137"/>
                  </a:srgbClr>
                </a:outerShdw>
              </a:effectLst>
            </a:endParaRPr>
          </a:p>
          <a:p>
            <a:pPr marL="0" indent="0" algn="r">
              <a:buNone/>
            </a:pPr>
            <a:endParaRPr lang="en-AU" sz="2000" b="1" i="1" dirty="0">
              <a:effectLst>
                <a:outerShdw blurRad="38100" dist="38100" dir="2700000" algn="tl">
                  <a:srgbClr val="000000">
                    <a:alpha val="43137"/>
                  </a:srgbClr>
                </a:outerShdw>
              </a:effectLst>
            </a:endParaRPr>
          </a:p>
          <a:p>
            <a:pPr marL="0" indent="0" algn="r">
              <a:buNone/>
            </a:pPr>
            <a:endParaRPr lang="en-AU" sz="2000" b="1" i="1" dirty="0">
              <a:effectLst>
                <a:outerShdw blurRad="38100" dist="38100" dir="2700000" algn="tl">
                  <a:srgbClr val="000000">
                    <a:alpha val="43137"/>
                  </a:srgbClr>
                </a:outerShdw>
              </a:effectLst>
            </a:endParaRPr>
          </a:p>
          <a:p>
            <a:pPr marL="0" indent="0" algn="r">
              <a:buNone/>
            </a:pPr>
            <a:endParaRPr lang="en-AU" sz="2000" b="1" i="1" dirty="0">
              <a:effectLst>
                <a:outerShdw blurRad="38100" dist="38100" dir="2700000" algn="tl">
                  <a:srgbClr val="000000">
                    <a:alpha val="43137"/>
                  </a:srgbClr>
                </a:outerShdw>
              </a:effectLst>
            </a:endParaRPr>
          </a:p>
          <a:p>
            <a:pPr marL="0" indent="0" algn="r">
              <a:buNone/>
            </a:pPr>
            <a:r>
              <a:rPr lang="en-AU" sz="2000" b="1" i="1" dirty="0">
                <a:effectLst>
                  <a:outerShdw blurRad="38100" dist="38100" dir="2700000" algn="tl">
                    <a:srgbClr val="000000">
                      <a:alpha val="43137"/>
                    </a:srgbClr>
                  </a:outerShdw>
                </a:effectLst>
              </a:rPr>
              <a:t>Compiled and edited by: Mohammad Norozi</a:t>
            </a:r>
          </a:p>
        </p:txBody>
      </p:sp>
      <p:sp>
        <p:nvSpPr>
          <p:cNvPr id="5" name="Slide Number Placeholder 4">
            <a:extLst>
              <a:ext uri="{FF2B5EF4-FFF2-40B4-BE49-F238E27FC236}">
                <a16:creationId xmlns:a16="http://schemas.microsoft.com/office/drawing/2014/main" id="{2E551DA7-1E0F-4A09-B0E5-5FDB83A46F61}"/>
              </a:ext>
            </a:extLst>
          </p:cNvPr>
          <p:cNvSpPr>
            <a:spLocks noGrp="1"/>
          </p:cNvSpPr>
          <p:nvPr>
            <p:ph type="sldNum" sz="quarter" idx="12"/>
          </p:nvPr>
        </p:nvSpPr>
        <p:spPr/>
        <p:txBody>
          <a:bodyPr/>
          <a:lstStyle/>
          <a:p>
            <a:fld id="{31A18991-BC3E-464F-BF27-0590AE583C9F}" type="slidenum">
              <a:rPr lang="en-AU" smtClean="0"/>
              <a:t>1</a:t>
            </a:fld>
            <a:endParaRPr lang="en-AU"/>
          </a:p>
        </p:txBody>
      </p:sp>
    </p:spTree>
    <p:extLst>
      <p:ext uri="{BB962C8B-B14F-4D97-AF65-F5344CB8AC3E}">
        <p14:creationId xmlns:p14="http://schemas.microsoft.com/office/powerpoint/2010/main" val="94620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482138" y="1498791"/>
            <a:ext cx="10871662" cy="4678172"/>
          </a:xfrm>
        </p:spPr>
        <p:txBody>
          <a:bodyPr>
            <a:normAutofit/>
          </a:bodyPr>
          <a:lstStyle/>
          <a:p>
            <a:pPr marL="0" indent="0">
              <a:buNone/>
            </a:pPr>
            <a:r>
              <a:rPr lang="en-GB" dirty="0"/>
              <a:t>“It is enjoined in this Revelation that should anyone receive a letter from someone, it is his duty to reply, by his own hand or that of another on his behalf; indeed, any delay is abhorred. In like manner, should one ask a question, it is incumbent upon the person asked, to give a guiding answer, that haply in the Day of the Revelation of God no one may be shut out as by a veil from Him. </a:t>
            </a:r>
          </a:p>
          <a:p>
            <a:pPr marL="0" indent="0">
              <a:buNone/>
            </a:pPr>
            <a:r>
              <a:rPr lang="en-GB" dirty="0"/>
              <a:t>Hence, the question revealed by God, "Am I not your Lord?" </a:t>
            </a:r>
            <a:r>
              <a:rPr lang="en-GB" dirty="0" err="1"/>
              <a:t>requireth</a:t>
            </a:r>
            <a:r>
              <a:rPr lang="en-GB" dirty="0"/>
              <a:t> all to answer, "Yea." Thus, the duty to reply is enjoined for this purpose, although its influence will last until the very last atom (</a:t>
            </a:r>
            <a:r>
              <a:rPr lang="en-GB" dirty="0" err="1"/>
              <a:t>dharr</a:t>
            </a:r>
            <a:r>
              <a:rPr lang="en-GB" dirty="0"/>
              <a:t>) of existence....”</a:t>
            </a:r>
          </a:p>
          <a:p>
            <a:pPr marL="0" indent="0">
              <a:buNone/>
            </a:pPr>
            <a:r>
              <a:rPr lang="en-GB" b="1" dirty="0"/>
              <a:t>(The Bab, Persian Bayan 6:19)</a:t>
            </a:r>
            <a:endParaRPr lang="en-AU" b="1" dirty="0"/>
          </a:p>
        </p:txBody>
      </p:sp>
      <p:sp>
        <p:nvSpPr>
          <p:cNvPr id="4" name="Slide Number Placeholder 3">
            <a:extLst>
              <a:ext uri="{FF2B5EF4-FFF2-40B4-BE49-F238E27FC236}">
                <a16:creationId xmlns:a16="http://schemas.microsoft.com/office/drawing/2014/main" id="{2EDFFDDC-3A8D-468E-94B2-11F68EE804E3}"/>
              </a:ext>
            </a:extLst>
          </p:cNvPr>
          <p:cNvSpPr>
            <a:spLocks noGrp="1"/>
          </p:cNvSpPr>
          <p:nvPr>
            <p:ph type="sldNum" sz="quarter" idx="12"/>
          </p:nvPr>
        </p:nvSpPr>
        <p:spPr/>
        <p:txBody>
          <a:bodyPr/>
          <a:lstStyle/>
          <a:p>
            <a:fld id="{31A18991-BC3E-464F-BF27-0590AE583C9F}" type="slidenum">
              <a:rPr lang="en-AU" smtClean="0"/>
              <a:t>10</a:t>
            </a:fld>
            <a:endParaRPr lang="en-AU"/>
          </a:p>
        </p:txBody>
      </p:sp>
    </p:spTree>
    <p:extLst>
      <p:ext uri="{BB962C8B-B14F-4D97-AF65-F5344CB8AC3E}">
        <p14:creationId xmlns:p14="http://schemas.microsoft.com/office/powerpoint/2010/main" val="3915020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648393" y="1471289"/>
            <a:ext cx="11247120" cy="4705673"/>
          </a:xfrm>
        </p:spPr>
        <p:txBody>
          <a:bodyPr/>
          <a:lstStyle/>
          <a:p>
            <a:pPr marL="0" indent="0">
              <a:lnSpc>
                <a:spcPct val="100000"/>
              </a:lnSpc>
              <a:buNone/>
            </a:pPr>
            <a:r>
              <a:rPr lang="en-GB" dirty="0"/>
              <a:t>“He is a man endued with vision who </a:t>
            </a:r>
            <a:r>
              <a:rPr lang="en-GB" dirty="0" err="1"/>
              <a:t>answereth</a:t>
            </a:r>
            <a:r>
              <a:rPr lang="en-GB" dirty="0"/>
              <a:t> the call of God in all worlds and stations, whether in writing, through utterance, or action, which is the most mighty means of response. And it is by virtue of the blessings accruing from the act of answering of such a soul that all are enjoined to respond to each other. </a:t>
            </a:r>
          </a:p>
          <a:p>
            <a:pPr marL="0" indent="0">
              <a:lnSpc>
                <a:spcPct val="100000"/>
              </a:lnSpc>
              <a:buNone/>
            </a:pPr>
            <a:r>
              <a:rPr lang="en-GB" dirty="0"/>
              <a:t>So much so, that if an infant cry, it is a duty to respond to him through appropriate means. Likewise, should one's condition silently call upon others, it is the duty of men of discernment to answer his call. In like manner, should one's place of residence call for an answer, or any other manifestation discernible to men of vision, it is binding upon them to reply, that at no time anyone should witness that which would cause him grief.”</a:t>
            </a:r>
          </a:p>
          <a:p>
            <a:pPr marL="0" indent="0">
              <a:buNone/>
            </a:pPr>
            <a:r>
              <a:rPr lang="en-GB" b="1" dirty="0"/>
              <a:t>(The Bab, Persian Bayan 6:19)</a:t>
            </a:r>
            <a:endParaRPr lang="en-AU" b="1" dirty="0"/>
          </a:p>
          <a:p>
            <a:pPr marL="0" indent="0">
              <a:buNone/>
            </a:pPr>
            <a:endParaRPr lang="en-AU" dirty="0"/>
          </a:p>
        </p:txBody>
      </p:sp>
      <p:sp>
        <p:nvSpPr>
          <p:cNvPr id="4" name="Slide Number Placeholder 3">
            <a:extLst>
              <a:ext uri="{FF2B5EF4-FFF2-40B4-BE49-F238E27FC236}">
                <a16:creationId xmlns:a16="http://schemas.microsoft.com/office/drawing/2014/main" id="{542D140C-AE6F-4552-9FB2-694BE911E863}"/>
              </a:ext>
            </a:extLst>
          </p:cNvPr>
          <p:cNvSpPr>
            <a:spLocks noGrp="1"/>
          </p:cNvSpPr>
          <p:nvPr>
            <p:ph type="sldNum" sz="quarter" idx="12"/>
          </p:nvPr>
        </p:nvSpPr>
        <p:spPr/>
        <p:txBody>
          <a:bodyPr/>
          <a:lstStyle/>
          <a:p>
            <a:fld id="{31A18991-BC3E-464F-BF27-0590AE583C9F}" type="slidenum">
              <a:rPr lang="en-AU" smtClean="0"/>
              <a:t>11</a:t>
            </a:fld>
            <a:endParaRPr lang="en-AU"/>
          </a:p>
        </p:txBody>
      </p:sp>
    </p:spTree>
    <p:extLst>
      <p:ext uri="{BB962C8B-B14F-4D97-AF65-F5344CB8AC3E}">
        <p14:creationId xmlns:p14="http://schemas.microsoft.com/office/powerpoint/2010/main" val="1469585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838200" y="1498791"/>
            <a:ext cx="10515600" cy="4678172"/>
          </a:xfrm>
        </p:spPr>
        <p:txBody>
          <a:bodyPr>
            <a:normAutofit/>
          </a:bodyPr>
          <a:lstStyle/>
          <a:p>
            <a:pPr marL="0" indent="0">
              <a:lnSpc>
                <a:spcPct val="100000"/>
              </a:lnSpc>
              <a:buNone/>
            </a:pPr>
            <a:r>
              <a:rPr lang="en-GB" dirty="0"/>
              <a:t>“Therefore, in the Bayan there is no act of obedience that </a:t>
            </a:r>
            <a:r>
              <a:rPr lang="en-GB" dirty="0" err="1"/>
              <a:t>ensureth</a:t>
            </a:r>
            <a:r>
              <a:rPr lang="en-GB" dirty="0"/>
              <a:t> greater nearness to God than bringing joy to the hearts of the faithful, even as naught </a:t>
            </a:r>
            <a:r>
              <a:rPr lang="en-GB" dirty="0" err="1"/>
              <a:t>yieldeth</a:t>
            </a:r>
            <a:r>
              <a:rPr lang="en-GB" dirty="0"/>
              <a:t> more remoteness than causing them grief. This law is doubly binding in dealing with the possessors of circles (women), whether in causing them joy or grief. However, man must always be watchful that even if he fails to bring joy to a human being, at least he should refrain from causing him grief.”</a:t>
            </a:r>
          </a:p>
          <a:p>
            <a:pPr marL="0" indent="0">
              <a:buNone/>
            </a:pPr>
            <a:r>
              <a:rPr lang="en-GB" b="1" dirty="0"/>
              <a:t>(The Bab, Persian Bayan 7:18)</a:t>
            </a:r>
            <a:endParaRPr lang="en-AU" b="1" dirty="0"/>
          </a:p>
        </p:txBody>
      </p:sp>
      <p:sp>
        <p:nvSpPr>
          <p:cNvPr id="4" name="Slide Number Placeholder 3">
            <a:extLst>
              <a:ext uri="{FF2B5EF4-FFF2-40B4-BE49-F238E27FC236}">
                <a16:creationId xmlns:a16="http://schemas.microsoft.com/office/drawing/2014/main" id="{749E5789-72CF-482F-8E3C-4BC016372824}"/>
              </a:ext>
            </a:extLst>
          </p:cNvPr>
          <p:cNvSpPr>
            <a:spLocks noGrp="1"/>
          </p:cNvSpPr>
          <p:nvPr>
            <p:ph type="sldNum" sz="quarter" idx="12"/>
          </p:nvPr>
        </p:nvSpPr>
        <p:spPr/>
        <p:txBody>
          <a:bodyPr/>
          <a:lstStyle/>
          <a:p>
            <a:fld id="{31A18991-BC3E-464F-BF27-0590AE583C9F}" type="slidenum">
              <a:rPr lang="en-AU" smtClean="0"/>
              <a:t>12</a:t>
            </a:fld>
            <a:endParaRPr lang="en-AU"/>
          </a:p>
        </p:txBody>
      </p:sp>
    </p:spTree>
    <p:extLst>
      <p:ext uri="{BB962C8B-B14F-4D97-AF65-F5344CB8AC3E}">
        <p14:creationId xmlns:p14="http://schemas.microsoft.com/office/powerpoint/2010/main" val="3978366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216131" y="1388788"/>
            <a:ext cx="11554691" cy="5111765"/>
          </a:xfrm>
        </p:spPr>
        <p:txBody>
          <a:bodyPr>
            <a:normAutofit fontScale="92500" lnSpcReduction="10000"/>
          </a:bodyPr>
          <a:lstStyle/>
          <a:p>
            <a:pPr marL="0" indent="0">
              <a:buNone/>
            </a:pPr>
            <a:r>
              <a:rPr lang="en-GB" sz="2500" dirty="0"/>
              <a:t>“Be lovingly watchful of one another and thus improve your affairs. Should ye find amongst you one who is afflicted with grief, remove his sorrow by any means in your power, and should ye find one stricken with poverty, enrich him to the extent of your ability. If ye find in your midst one who is abased, exalt him to the extent ye can, and if ye find one who is veiled by ignorance, educate him to the degree of your capacity. Should ye find amongst yourselves one who is single, help him to marry, in accordance with the divine law, to the limits of your ability, and should ye find one who is in distress, bring him tranquillity by any means in your power.... Gaze upon others with the same eyes with which ye gaze upon your own selves.... If ye find in your midst one who is hungry, send him, in truth and to the extent of your power, food in such a way that his heart will not be saddened, and if ye find one who has no clothes, provide him with clothes in the most dignified manner, to the extent possible for you. Look then not at your selves and your possessions, but rather look at God, Who hath created you and conferred upon you </a:t>
            </a:r>
            <a:r>
              <a:rPr lang="en-GB" sz="2500"/>
              <a:t>from His </a:t>
            </a:r>
            <a:r>
              <a:rPr lang="en-GB" sz="2500" dirty="0"/>
              <a:t>kingdom that which is your lot.”</a:t>
            </a:r>
          </a:p>
          <a:p>
            <a:pPr marL="0" indent="0">
              <a:buNone/>
            </a:pPr>
            <a:r>
              <a:rPr lang="en-GB" sz="2500" b="1" dirty="0"/>
              <a:t>(The Bab, </a:t>
            </a:r>
            <a:r>
              <a:rPr lang="en-GB" sz="2500" b="1" dirty="0" err="1"/>
              <a:t>Kitabu’l</a:t>
            </a:r>
            <a:r>
              <a:rPr lang="en-GB" sz="2500" b="1" dirty="0"/>
              <a:t>-Asma; INBA 29:423-24)</a:t>
            </a:r>
            <a:endParaRPr lang="en-AU" sz="2500" b="1" dirty="0"/>
          </a:p>
        </p:txBody>
      </p:sp>
      <p:sp>
        <p:nvSpPr>
          <p:cNvPr id="4" name="Slide Number Placeholder 3">
            <a:extLst>
              <a:ext uri="{FF2B5EF4-FFF2-40B4-BE49-F238E27FC236}">
                <a16:creationId xmlns:a16="http://schemas.microsoft.com/office/drawing/2014/main" id="{75BC68EA-EE2D-45E3-8B5B-A65E0493B9C5}"/>
              </a:ext>
            </a:extLst>
          </p:cNvPr>
          <p:cNvSpPr>
            <a:spLocks noGrp="1"/>
          </p:cNvSpPr>
          <p:nvPr>
            <p:ph type="sldNum" sz="quarter" idx="12"/>
          </p:nvPr>
        </p:nvSpPr>
        <p:spPr/>
        <p:txBody>
          <a:bodyPr/>
          <a:lstStyle/>
          <a:p>
            <a:fld id="{31A18991-BC3E-464F-BF27-0590AE583C9F}" type="slidenum">
              <a:rPr lang="en-AU" smtClean="0"/>
              <a:t>13</a:t>
            </a:fld>
            <a:endParaRPr lang="en-AU"/>
          </a:p>
        </p:txBody>
      </p:sp>
    </p:spTree>
    <p:extLst>
      <p:ext uri="{BB962C8B-B14F-4D97-AF65-F5344CB8AC3E}">
        <p14:creationId xmlns:p14="http://schemas.microsoft.com/office/powerpoint/2010/main" val="2300149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216131" y="1464415"/>
            <a:ext cx="11554691" cy="5036138"/>
          </a:xfrm>
        </p:spPr>
        <p:txBody>
          <a:bodyPr>
            <a:normAutofit/>
          </a:bodyPr>
          <a:lstStyle/>
          <a:p>
            <a:pPr marL="0" indent="0">
              <a:lnSpc>
                <a:spcPct val="100000"/>
              </a:lnSpc>
              <a:buNone/>
            </a:pPr>
            <a:r>
              <a:rPr lang="en-GB" dirty="0"/>
              <a:t>“Guard yourselves, that ye may not in any way be the cause of sadness to another soul, inasmuch as the hearts of the faithful are nearer to God than the House made out of clay.... </a:t>
            </a:r>
          </a:p>
          <a:p>
            <a:pPr marL="0" indent="0">
              <a:lnSpc>
                <a:spcPct val="100000"/>
              </a:lnSpc>
              <a:buNone/>
            </a:pPr>
            <a:r>
              <a:rPr lang="en-GB" dirty="0"/>
              <a:t>However, nothing is more important in the path of pilgrimage than adornment with virtuous conduct, so that should he be in the company of another, neither he himself nor his companion should have cause for sadness. I have observed (on the way to Mecca) acts which, in the sight of God, are of the vilest kind, sufficient to undo the good that results from the act of pilgrimage. These were the quarrels among the pilgrims! For quarrels are forbidden at all times and under any condition, and the ways of the faithful have never been, nor will ever be, aught but forbearance, patience, shame, and tranquillity. Verily, the House of God hath no need of such people!”</a:t>
            </a:r>
          </a:p>
          <a:p>
            <a:pPr marL="0" indent="0">
              <a:buNone/>
            </a:pPr>
            <a:r>
              <a:rPr lang="en-GB" b="1" dirty="0"/>
              <a:t>(The Bab, Persian Bayan 4:16)</a:t>
            </a:r>
            <a:endParaRPr lang="en-AU" b="1" dirty="0"/>
          </a:p>
        </p:txBody>
      </p:sp>
      <p:sp>
        <p:nvSpPr>
          <p:cNvPr id="4" name="Slide Number Placeholder 3">
            <a:extLst>
              <a:ext uri="{FF2B5EF4-FFF2-40B4-BE49-F238E27FC236}">
                <a16:creationId xmlns:a16="http://schemas.microsoft.com/office/drawing/2014/main" id="{3CAA4B44-2747-478E-A5A0-D27E7911FA14}"/>
              </a:ext>
            </a:extLst>
          </p:cNvPr>
          <p:cNvSpPr>
            <a:spLocks noGrp="1"/>
          </p:cNvSpPr>
          <p:nvPr>
            <p:ph type="sldNum" sz="quarter" idx="12"/>
          </p:nvPr>
        </p:nvSpPr>
        <p:spPr/>
        <p:txBody>
          <a:bodyPr/>
          <a:lstStyle/>
          <a:p>
            <a:fld id="{31A18991-BC3E-464F-BF27-0590AE583C9F}" type="slidenum">
              <a:rPr lang="en-AU" smtClean="0"/>
              <a:t>14</a:t>
            </a:fld>
            <a:endParaRPr lang="en-AU"/>
          </a:p>
        </p:txBody>
      </p:sp>
    </p:spTree>
    <p:extLst>
      <p:ext uri="{BB962C8B-B14F-4D97-AF65-F5344CB8AC3E}">
        <p14:creationId xmlns:p14="http://schemas.microsoft.com/office/powerpoint/2010/main" val="125940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1883186" y="611891"/>
            <a:ext cx="8251414" cy="6041165"/>
          </a:xfrm>
        </p:spPr>
        <p:txBody>
          <a:bodyPr>
            <a:normAutofit/>
          </a:bodyPr>
          <a:lstStyle/>
          <a:p>
            <a:pPr marL="0" indent="0">
              <a:buNone/>
            </a:pPr>
            <a:endParaRPr lang="en-AU" b="1" dirty="0"/>
          </a:p>
          <a:p>
            <a:pPr marL="0" indent="0">
              <a:lnSpc>
                <a:spcPct val="120000"/>
              </a:lnSpc>
              <a:buNone/>
            </a:pPr>
            <a:endParaRPr lang="en-GB" sz="2800" b="1" dirty="0"/>
          </a:p>
          <a:p>
            <a:pPr marL="0" indent="0">
              <a:lnSpc>
                <a:spcPct val="120000"/>
              </a:lnSpc>
              <a:buNone/>
            </a:pPr>
            <a:endParaRPr lang="en-GB" sz="2800" b="1" dirty="0"/>
          </a:p>
          <a:p>
            <a:pPr marL="0" indent="0" algn="ctr">
              <a:lnSpc>
                <a:spcPct val="120000"/>
              </a:lnSpc>
              <a:buNone/>
            </a:pPr>
            <a:r>
              <a:rPr lang="en-GB" sz="2800" b="1" dirty="0"/>
              <a:t>In the following few slides the attempt was to show how tender hearted and loving the Bab was both as a human being and as the Manifestation of God. </a:t>
            </a:r>
            <a:endParaRPr lang="en-AU" sz="2800" dirty="0"/>
          </a:p>
        </p:txBody>
      </p:sp>
      <p:sp>
        <p:nvSpPr>
          <p:cNvPr id="4" name="Slide Number Placeholder 3">
            <a:extLst>
              <a:ext uri="{FF2B5EF4-FFF2-40B4-BE49-F238E27FC236}">
                <a16:creationId xmlns:a16="http://schemas.microsoft.com/office/drawing/2014/main" id="{6B669028-FE5B-45E7-B8A6-CEBD003561C3}"/>
              </a:ext>
            </a:extLst>
          </p:cNvPr>
          <p:cNvSpPr>
            <a:spLocks noGrp="1"/>
          </p:cNvSpPr>
          <p:nvPr>
            <p:ph type="sldNum" sz="quarter" idx="12"/>
          </p:nvPr>
        </p:nvSpPr>
        <p:spPr/>
        <p:txBody>
          <a:bodyPr/>
          <a:lstStyle/>
          <a:p>
            <a:fld id="{31A18991-BC3E-464F-BF27-0590AE583C9F}" type="slidenum">
              <a:rPr lang="en-AU" smtClean="0"/>
              <a:t>2</a:t>
            </a:fld>
            <a:endParaRPr lang="en-AU"/>
          </a:p>
        </p:txBody>
      </p:sp>
    </p:spTree>
    <p:extLst>
      <p:ext uri="{BB962C8B-B14F-4D97-AF65-F5344CB8AC3E}">
        <p14:creationId xmlns:p14="http://schemas.microsoft.com/office/powerpoint/2010/main" val="1366533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390697" y="625642"/>
            <a:ext cx="11438313" cy="6041165"/>
          </a:xfrm>
        </p:spPr>
        <p:txBody>
          <a:bodyPr>
            <a:normAutofit/>
          </a:bodyPr>
          <a:lstStyle/>
          <a:p>
            <a:pPr marL="0" indent="0">
              <a:buNone/>
            </a:pPr>
            <a:endParaRPr lang="en-AU" b="1" dirty="0"/>
          </a:p>
          <a:p>
            <a:pPr marL="0" indent="0">
              <a:lnSpc>
                <a:spcPct val="120000"/>
              </a:lnSpc>
              <a:buNone/>
            </a:pPr>
            <a:r>
              <a:rPr lang="en-GB" sz="1900" b="1" dirty="0"/>
              <a:t>The Bab revealed the Kitab-</a:t>
            </a:r>
            <a:r>
              <a:rPr lang="en-GB" sz="1900" b="1" dirty="0" err="1"/>
              <a:t>i</a:t>
            </a:r>
            <a:r>
              <a:rPr lang="en-GB" sz="1900" b="1" dirty="0"/>
              <a:t> Si </a:t>
            </a:r>
            <a:r>
              <a:rPr lang="en-GB" sz="1900" b="1" dirty="0" err="1"/>
              <a:t>Duʿa</a:t>
            </a:r>
            <a:r>
              <a:rPr lang="en-GB" sz="1900" b="1" dirty="0"/>
              <a:t> “The Book of Thirty Prayers” when He was 30 years old and designated each payer in that book from the time He was 1 year old to His 30</a:t>
            </a:r>
            <a:r>
              <a:rPr lang="en-GB" sz="1900" b="1" baseline="30000" dirty="0"/>
              <a:t>th</a:t>
            </a:r>
            <a:r>
              <a:rPr lang="en-GB" sz="1900" b="1" dirty="0"/>
              <a:t> year. In the 7</a:t>
            </a:r>
            <a:r>
              <a:rPr lang="en-GB" sz="1900" b="1" baseline="30000" dirty="0"/>
              <a:t>th</a:t>
            </a:r>
            <a:r>
              <a:rPr lang="en-GB" sz="1900" b="1" dirty="0"/>
              <a:t>  prayer the Bab, reflects back on His childhood, when He was seven years old. After first praying for his parents, as he often did, the Bab beseeches God to bless the one who nurtured and tutored him throughout his later childhood and adolescence in these stirring words:</a:t>
            </a:r>
          </a:p>
          <a:p>
            <a:pPr marL="0" indent="0">
              <a:lnSpc>
                <a:spcPct val="120000"/>
              </a:lnSpc>
              <a:buNone/>
            </a:pPr>
            <a:endParaRPr lang="en-GB" sz="1900" b="1" dirty="0"/>
          </a:p>
          <a:p>
            <a:pPr marL="0" indent="0">
              <a:lnSpc>
                <a:spcPct val="120000"/>
              </a:lnSpc>
              <a:buNone/>
            </a:pPr>
            <a:r>
              <a:rPr lang="en-GB" dirty="0"/>
              <a:t>“Send down, then, upon me, O my God, when I was seven years old and upon him who raised me on Thy behalf, whose name is Mubarak, that which </a:t>
            </a:r>
            <a:r>
              <a:rPr lang="en-GB" dirty="0" err="1"/>
              <a:t>beseemeth</a:t>
            </a:r>
            <a:r>
              <a:rPr lang="en-GB" dirty="0"/>
              <a:t> the splendours of the sanctity of Thy loftiness and the wonders of the might of Thy revelation.” </a:t>
            </a:r>
          </a:p>
          <a:p>
            <a:pPr marL="0" indent="0">
              <a:lnSpc>
                <a:spcPct val="120000"/>
              </a:lnSpc>
              <a:buNone/>
            </a:pPr>
            <a:r>
              <a:rPr lang="en-GB" sz="1600" b="1" dirty="0"/>
              <a:t>(The Bab (from Nader </a:t>
            </a:r>
            <a:r>
              <a:rPr lang="en-GB" sz="1600" b="1" dirty="0" err="1"/>
              <a:t>Saiedi</a:t>
            </a:r>
            <a:r>
              <a:rPr lang="en-GB" sz="1600" b="1" dirty="0"/>
              <a:t>, “The Ethiopian King,” Baha’i Studies Review 17 (2011): 181–186 [183]. Translated by Omid </a:t>
            </a:r>
            <a:r>
              <a:rPr lang="en-GB" sz="1600" b="1" dirty="0" err="1"/>
              <a:t>Ghaemmaghami</a:t>
            </a:r>
            <a:r>
              <a:rPr lang="en-GB" sz="1600" b="1" dirty="0"/>
              <a:t>).</a:t>
            </a:r>
            <a:endParaRPr lang="en-AU" sz="1600" dirty="0"/>
          </a:p>
        </p:txBody>
      </p:sp>
      <p:sp>
        <p:nvSpPr>
          <p:cNvPr id="4" name="Slide Number Placeholder 3">
            <a:extLst>
              <a:ext uri="{FF2B5EF4-FFF2-40B4-BE49-F238E27FC236}">
                <a16:creationId xmlns:a16="http://schemas.microsoft.com/office/drawing/2014/main" id="{6B669028-FE5B-45E7-B8A6-CEBD003561C3}"/>
              </a:ext>
            </a:extLst>
          </p:cNvPr>
          <p:cNvSpPr>
            <a:spLocks noGrp="1"/>
          </p:cNvSpPr>
          <p:nvPr>
            <p:ph type="sldNum" sz="quarter" idx="12"/>
          </p:nvPr>
        </p:nvSpPr>
        <p:spPr/>
        <p:txBody>
          <a:bodyPr/>
          <a:lstStyle/>
          <a:p>
            <a:fld id="{31A18991-BC3E-464F-BF27-0590AE583C9F}" type="slidenum">
              <a:rPr lang="en-AU" smtClean="0"/>
              <a:t>3</a:t>
            </a:fld>
            <a:endParaRPr lang="en-AU"/>
          </a:p>
        </p:txBody>
      </p:sp>
    </p:spTree>
    <p:extLst>
      <p:ext uri="{BB962C8B-B14F-4D97-AF65-F5344CB8AC3E}">
        <p14:creationId xmlns:p14="http://schemas.microsoft.com/office/powerpoint/2010/main" val="82790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390697" y="625642"/>
            <a:ext cx="11438313" cy="6041165"/>
          </a:xfrm>
        </p:spPr>
        <p:txBody>
          <a:bodyPr>
            <a:normAutofit fontScale="47500" lnSpcReduction="20000"/>
          </a:bodyPr>
          <a:lstStyle/>
          <a:p>
            <a:pPr marL="0" indent="0">
              <a:buNone/>
            </a:pPr>
            <a:endParaRPr lang="en-AU" b="1" dirty="0"/>
          </a:p>
          <a:p>
            <a:pPr marL="0" indent="0">
              <a:lnSpc>
                <a:spcPct val="120000"/>
              </a:lnSpc>
              <a:buNone/>
            </a:pPr>
            <a:r>
              <a:rPr lang="en-AU" sz="3600" b="1" dirty="0"/>
              <a:t>From </a:t>
            </a:r>
            <a:r>
              <a:rPr lang="en-AU" sz="3600" b="1" dirty="0" err="1"/>
              <a:t>Bushihr</a:t>
            </a:r>
            <a:r>
              <a:rPr lang="en-AU" sz="3600" b="1" dirty="0"/>
              <a:t>, The Bab sent the following letter to His wife in Shiraz:</a:t>
            </a:r>
            <a:br>
              <a:rPr lang="en-AU" sz="3600" b="1" dirty="0"/>
            </a:br>
            <a:br>
              <a:rPr lang="en-AU" sz="3600" dirty="0"/>
            </a:br>
            <a:r>
              <a:rPr lang="en-AU" sz="3600" dirty="0"/>
              <a:t>O the best of Protectors! In the Name of God, the Exalted.</a:t>
            </a:r>
            <a:br>
              <a:rPr lang="en-AU" sz="3600" dirty="0"/>
            </a:br>
            <a:r>
              <a:rPr lang="en-AU" sz="3600" dirty="0"/>
              <a:t>My sweet life! May thou be guarded by God!</a:t>
            </a:r>
            <a:br>
              <a:rPr lang="en-AU" sz="3600" dirty="0"/>
            </a:br>
            <a:r>
              <a:rPr lang="en-AU" sz="3600" dirty="0"/>
              <a:t>It was not because of sadness that I did not write sooner, Nor was it due to My heart being sorrowed. Nay, My hand wrote thee, But My tears washed away the words.</a:t>
            </a:r>
            <a:br>
              <a:rPr lang="en-AU" sz="3600" dirty="0"/>
            </a:br>
            <a:br>
              <a:rPr lang="en-AU" sz="3600" dirty="0"/>
            </a:br>
            <a:r>
              <a:rPr lang="en-AU" sz="3600" dirty="0"/>
              <a:t>God is My witness that I have been overcome with so much sorrow since our separation that it cannot be described. However since we are all seized in the grasp of destiny, such has been decreed for us. May the Lord of the world, by the righteousness of the Five Near-Ones, ordain My return. </a:t>
            </a:r>
            <a:br>
              <a:rPr lang="en-AU" sz="3600" dirty="0"/>
            </a:br>
            <a:br>
              <a:rPr lang="en-AU" sz="3600" dirty="0"/>
            </a:br>
            <a:r>
              <a:rPr lang="en-AU" sz="3600" dirty="0"/>
              <a:t>It is now two days since we arrived in </a:t>
            </a:r>
            <a:r>
              <a:rPr lang="en-AU" sz="3600" dirty="0" err="1"/>
              <a:t>Bushihr</a:t>
            </a:r>
            <a:r>
              <a:rPr lang="en-AU" sz="3600" dirty="0"/>
              <a:t>. The temperature is extremely hot, but the Lord of creation will protect. Apparently this very month our ship will sail. Out of His mercy, may God watch over Us. At the time of departure, it was not possible to meet My esteemed mother and, therefore, kindly convey My greetings to her and ask for her prayers. </a:t>
            </a:r>
            <a:br>
              <a:rPr lang="en-AU" sz="3600" dirty="0"/>
            </a:br>
            <a:br>
              <a:rPr lang="en-AU" sz="3600" dirty="0"/>
            </a:br>
            <a:r>
              <a:rPr lang="en-AU" sz="3600" dirty="0"/>
              <a:t>Regarding the silk cloth, I will write to Bombay. I also intent on securing a maidservant for you. God willing, that which is ordained will come to pass. Upon thee rest peace, </a:t>
            </a:r>
            <a:r>
              <a:rPr lang="en-AU" sz="3600" dirty="0" err="1"/>
              <a:t>favors</a:t>
            </a:r>
            <a:r>
              <a:rPr lang="en-AU" sz="3600" dirty="0"/>
              <a:t> and grace of God.</a:t>
            </a:r>
            <a:br>
              <a:rPr lang="en-AU" sz="3600" dirty="0"/>
            </a:br>
            <a:br>
              <a:rPr lang="en-AU" sz="3600" dirty="0"/>
            </a:br>
            <a:r>
              <a:rPr lang="en-AU" sz="3600" b="1" dirty="0"/>
              <a:t>(Text quoted in </a:t>
            </a:r>
            <a:r>
              <a:rPr lang="en-AU" sz="3600" b="1" dirty="0" err="1"/>
              <a:t>Khanidan</a:t>
            </a:r>
            <a:r>
              <a:rPr lang="en-AU" sz="3600" b="1" dirty="0"/>
              <a:t> Afnan 166-7, the original letter is displayed in the International Baha’i Archives in Haifa)</a:t>
            </a:r>
            <a:br>
              <a:rPr lang="en-AU" sz="3600" b="1" dirty="0"/>
            </a:br>
            <a:endParaRPr lang="en-AU" sz="3600" dirty="0"/>
          </a:p>
        </p:txBody>
      </p:sp>
      <p:sp>
        <p:nvSpPr>
          <p:cNvPr id="4" name="Slide Number Placeholder 3">
            <a:extLst>
              <a:ext uri="{FF2B5EF4-FFF2-40B4-BE49-F238E27FC236}">
                <a16:creationId xmlns:a16="http://schemas.microsoft.com/office/drawing/2014/main" id="{6B669028-FE5B-45E7-B8A6-CEBD003561C3}"/>
              </a:ext>
            </a:extLst>
          </p:cNvPr>
          <p:cNvSpPr>
            <a:spLocks noGrp="1"/>
          </p:cNvSpPr>
          <p:nvPr>
            <p:ph type="sldNum" sz="quarter" idx="12"/>
          </p:nvPr>
        </p:nvSpPr>
        <p:spPr/>
        <p:txBody>
          <a:bodyPr/>
          <a:lstStyle/>
          <a:p>
            <a:fld id="{31A18991-BC3E-464F-BF27-0590AE583C9F}" type="slidenum">
              <a:rPr lang="en-AU" smtClean="0"/>
              <a:t>4</a:t>
            </a:fld>
            <a:endParaRPr lang="en-AU"/>
          </a:p>
        </p:txBody>
      </p:sp>
    </p:spTree>
    <p:extLst>
      <p:ext uri="{BB962C8B-B14F-4D97-AF65-F5344CB8AC3E}">
        <p14:creationId xmlns:p14="http://schemas.microsoft.com/office/powerpoint/2010/main" val="418140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390697" y="1086280"/>
            <a:ext cx="11438313" cy="5580527"/>
          </a:xfrm>
        </p:spPr>
        <p:txBody>
          <a:bodyPr>
            <a:normAutofit/>
          </a:bodyPr>
          <a:lstStyle/>
          <a:p>
            <a:pPr marL="0" indent="0">
              <a:buNone/>
            </a:pPr>
            <a:endParaRPr lang="en-AU" b="1" dirty="0"/>
          </a:p>
          <a:p>
            <a:pPr marL="0" indent="0">
              <a:lnSpc>
                <a:spcPct val="120000"/>
              </a:lnSpc>
              <a:buNone/>
            </a:pPr>
            <a:r>
              <a:rPr lang="en-GB" sz="2400" dirty="0"/>
              <a:t>“My sweet love … God is my witness that since the time of separation sorrow has been so intense that it cannot be described …” </a:t>
            </a:r>
          </a:p>
          <a:p>
            <a:pPr marL="0" indent="0">
              <a:lnSpc>
                <a:spcPct val="120000"/>
              </a:lnSpc>
              <a:buNone/>
            </a:pPr>
            <a:r>
              <a:rPr lang="en-GB" sz="1700" b="1" dirty="0"/>
              <a:t>(H.M. </a:t>
            </a:r>
            <a:r>
              <a:rPr lang="en-GB" sz="1700" b="1" dirty="0" err="1"/>
              <a:t>Balyuzi</a:t>
            </a:r>
            <a:r>
              <a:rPr lang="en-GB" sz="1700" b="1" dirty="0"/>
              <a:t>, </a:t>
            </a:r>
            <a:r>
              <a:rPr lang="en-GB" sz="1700" b="1" dirty="0" err="1"/>
              <a:t>Khadijih</a:t>
            </a:r>
            <a:r>
              <a:rPr lang="en-GB" sz="1700" b="1" dirty="0"/>
              <a:t> </a:t>
            </a:r>
            <a:r>
              <a:rPr lang="en-GB" sz="1700" b="1" dirty="0" err="1"/>
              <a:t>Bagum</a:t>
            </a:r>
            <a:r>
              <a:rPr lang="en-GB" sz="1700" b="1" dirty="0"/>
              <a:t>: Wife of The Bab)</a:t>
            </a:r>
            <a:endParaRPr lang="en-AU" sz="1700" b="1" dirty="0"/>
          </a:p>
        </p:txBody>
      </p:sp>
      <p:sp>
        <p:nvSpPr>
          <p:cNvPr id="4" name="Slide Number Placeholder 3">
            <a:extLst>
              <a:ext uri="{FF2B5EF4-FFF2-40B4-BE49-F238E27FC236}">
                <a16:creationId xmlns:a16="http://schemas.microsoft.com/office/drawing/2014/main" id="{6B669028-FE5B-45E7-B8A6-CEBD003561C3}"/>
              </a:ext>
            </a:extLst>
          </p:cNvPr>
          <p:cNvSpPr>
            <a:spLocks noGrp="1"/>
          </p:cNvSpPr>
          <p:nvPr>
            <p:ph type="sldNum" sz="quarter" idx="12"/>
          </p:nvPr>
        </p:nvSpPr>
        <p:spPr/>
        <p:txBody>
          <a:bodyPr/>
          <a:lstStyle/>
          <a:p>
            <a:fld id="{31A18991-BC3E-464F-BF27-0590AE583C9F}" type="slidenum">
              <a:rPr lang="en-AU" smtClean="0"/>
              <a:t>5</a:t>
            </a:fld>
            <a:endParaRPr lang="en-AU"/>
          </a:p>
        </p:txBody>
      </p:sp>
    </p:spTree>
    <p:extLst>
      <p:ext uri="{BB962C8B-B14F-4D97-AF65-F5344CB8AC3E}">
        <p14:creationId xmlns:p14="http://schemas.microsoft.com/office/powerpoint/2010/main" val="205643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8D0C-2E8B-4A5A-9F26-274AA37F38EF}"/>
              </a:ext>
            </a:extLst>
          </p:cNvPr>
          <p:cNvSpPr>
            <a:spLocks noGrp="1"/>
          </p:cNvSpPr>
          <p:nvPr>
            <p:ph idx="1"/>
          </p:nvPr>
        </p:nvSpPr>
        <p:spPr>
          <a:xfrm>
            <a:off x="390697" y="1526292"/>
            <a:ext cx="11438313" cy="4733192"/>
          </a:xfrm>
        </p:spPr>
        <p:txBody>
          <a:bodyPr/>
          <a:lstStyle/>
          <a:p>
            <a:pPr marL="0" indent="0">
              <a:lnSpc>
                <a:spcPct val="100000"/>
              </a:lnSpc>
              <a:buNone/>
            </a:pPr>
            <a:r>
              <a:rPr lang="en-AU" dirty="0"/>
              <a:t>“O thou Mother of the Remembrance! May the peace and salutation of God rest upon thee. Indeed thou hast endured patiently in Him Who is the sublime Self of God. </a:t>
            </a:r>
            <a:br>
              <a:rPr lang="en-AU" dirty="0"/>
            </a:br>
            <a:r>
              <a:rPr lang="en-AU" dirty="0"/>
              <a:t>Recognize then the station of thy Son who is none other than the mighty Word of God. He hath verily pledged Himself to be answerable for thee both in thy grave and the Judgement Day, while thou hast, in the Preserved Tablet of God, been immortalized as the “Mother of the Faithful by the Pen of His Remembrance.”</a:t>
            </a:r>
            <a:br>
              <a:rPr lang="en-AU" dirty="0"/>
            </a:br>
            <a:r>
              <a:rPr lang="en-AU" b="1" dirty="0"/>
              <a:t>(Qayyum al-Asma, chapter 28)</a:t>
            </a:r>
          </a:p>
          <a:p>
            <a:pPr marL="0" indent="0">
              <a:lnSpc>
                <a:spcPct val="100000"/>
              </a:lnSpc>
              <a:buNone/>
            </a:pPr>
            <a:endParaRPr lang="en-AU" b="1" dirty="0"/>
          </a:p>
          <a:p>
            <a:pPr marL="0" indent="0">
              <a:lnSpc>
                <a:spcPct val="100000"/>
              </a:lnSpc>
              <a:buNone/>
            </a:pPr>
            <a:endParaRPr lang="en-AU" b="1" dirty="0"/>
          </a:p>
          <a:p>
            <a:pPr marL="0" indent="0">
              <a:lnSpc>
                <a:spcPct val="100000"/>
              </a:lnSpc>
              <a:buNone/>
            </a:pPr>
            <a:r>
              <a:rPr lang="en-AU" sz="1400" b="1" dirty="0"/>
              <a:t>Note: The Remembrance of God was another title of the Bab. He often refer to Himself with this Title.</a:t>
            </a:r>
            <a:endParaRPr lang="en-AU" sz="1400" dirty="0"/>
          </a:p>
        </p:txBody>
      </p:sp>
      <p:sp>
        <p:nvSpPr>
          <p:cNvPr id="4" name="Slide Number Placeholder 3">
            <a:extLst>
              <a:ext uri="{FF2B5EF4-FFF2-40B4-BE49-F238E27FC236}">
                <a16:creationId xmlns:a16="http://schemas.microsoft.com/office/drawing/2014/main" id="{A6970912-AD6D-438C-82E9-C79E7836636D}"/>
              </a:ext>
            </a:extLst>
          </p:cNvPr>
          <p:cNvSpPr>
            <a:spLocks noGrp="1"/>
          </p:cNvSpPr>
          <p:nvPr>
            <p:ph type="sldNum" sz="quarter" idx="12"/>
          </p:nvPr>
        </p:nvSpPr>
        <p:spPr/>
        <p:txBody>
          <a:bodyPr/>
          <a:lstStyle/>
          <a:p>
            <a:fld id="{31A18991-BC3E-464F-BF27-0590AE583C9F}" type="slidenum">
              <a:rPr lang="en-AU" smtClean="0"/>
              <a:t>6</a:t>
            </a:fld>
            <a:endParaRPr lang="en-AU"/>
          </a:p>
        </p:txBody>
      </p:sp>
    </p:spTree>
    <p:extLst>
      <p:ext uri="{BB962C8B-B14F-4D97-AF65-F5344CB8AC3E}">
        <p14:creationId xmlns:p14="http://schemas.microsoft.com/office/powerpoint/2010/main" val="424017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523702" y="1381913"/>
            <a:ext cx="11272058" cy="5160202"/>
          </a:xfrm>
        </p:spPr>
        <p:txBody>
          <a:bodyPr>
            <a:normAutofit fontScale="92500"/>
          </a:bodyPr>
          <a:lstStyle/>
          <a:p>
            <a:pPr marL="0" indent="0">
              <a:buNone/>
            </a:pPr>
            <a:r>
              <a:rPr lang="en-AU" sz="2600" b="1" dirty="0"/>
              <a:t>The Bab’s letter to His mother on His journey to Mecca:</a:t>
            </a:r>
          </a:p>
          <a:p>
            <a:pPr marL="0" indent="0">
              <a:buNone/>
            </a:pPr>
            <a:r>
              <a:rPr lang="en-AU" sz="2600" dirty="0"/>
              <a:t>“This is a letter written from the port of Mukha to the honourable mother, may God, the most Exalted, keep her safe! She is most certainly eager to know about the well-being of her son. A letter was sent from </a:t>
            </a:r>
            <a:r>
              <a:rPr lang="en-AU" sz="2600" dirty="0" err="1"/>
              <a:t>Bushihr</a:t>
            </a:r>
            <a:r>
              <a:rPr lang="en-AU" sz="2600" dirty="0"/>
              <a:t>, I trust God, the Most High, that it hath been illumined with the honour of thy perusal. I explained in the letter sent from </a:t>
            </a:r>
            <a:r>
              <a:rPr lang="en-AU" sz="2600" dirty="0" err="1"/>
              <a:t>Bushihr</a:t>
            </a:r>
            <a:r>
              <a:rPr lang="en-AU" sz="2600" dirty="0"/>
              <a:t> the details up to </a:t>
            </a:r>
            <a:r>
              <a:rPr lang="en-AU" sz="2600" dirty="0" err="1"/>
              <a:t>Musqat</a:t>
            </a:r>
            <a:r>
              <a:rPr lang="en-AU" sz="2600" dirty="0"/>
              <a:t>. Surely, it has been conveyed to they noble presence.</a:t>
            </a:r>
          </a:p>
          <a:p>
            <a:pPr marL="0" indent="0">
              <a:buNone/>
            </a:pPr>
            <a:r>
              <a:rPr lang="en-AU" sz="2600" dirty="0"/>
              <a:t>Praised be God, my health until this day that I arrived in </a:t>
            </a:r>
            <a:r>
              <a:rPr lang="en-AU" sz="2600" dirty="0" err="1"/>
              <a:t>Mukha</a:t>
            </a:r>
            <a:r>
              <a:rPr lang="en-AU" sz="2600" dirty="0"/>
              <a:t> hath been good and there hath been no change in my condition. With assistance from God, exalted be He, soon I shall reach the spot where prayer are answered. I will most certainly pray on thy behalf and on behalf of honourable grandmother….</a:t>
            </a:r>
          </a:p>
          <a:p>
            <a:pPr marL="0" indent="0">
              <a:buNone/>
            </a:pPr>
            <a:r>
              <a:rPr lang="en-AU" sz="2600" dirty="0"/>
              <a:t>To sister of Agha Mirza </a:t>
            </a:r>
            <a:r>
              <a:rPr lang="en-AU" sz="2600" dirty="0" err="1"/>
              <a:t>Siyyid</a:t>
            </a:r>
            <a:r>
              <a:rPr lang="en-AU" sz="2600" dirty="0"/>
              <a:t> Hasan (i.e., His Wife), surely the letter I sent from </a:t>
            </a:r>
            <a:r>
              <a:rPr lang="en-AU" sz="2600" dirty="0" err="1"/>
              <a:t>Musqat</a:t>
            </a:r>
            <a:r>
              <a:rPr lang="en-AU" sz="2600" dirty="0"/>
              <a:t> hath been received and she will also peruse this page…..”</a:t>
            </a:r>
          </a:p>
          <a:p>
            <a:pPr marL="0" indent="0">
              <a:buNone/>
            </a:pPr>
            <a:endParaRPr lang="en-AU" sz="2600" dirty="0"/>
          </a:p>
          <a:p>
            <a:pPr marL="0" indent="0">
              <a:buNone/>
            </a:pPr>
            <a:endParaRPr lang="en-AU" sz="2600" dirty="0"/>
          </a:p>
        </p:txBody>
      </p:sp>
      <p:sp>
        <p:nvSpPr>
          <p:cNvPr id="4" name="Slide Number Placeholder 3">
            <a:extLst>
              <a:ext uri="{FF2B5EF4-FFF2-40B4-BE49-F238E27FC236}">
                <a16:creationId xmlns:a16="http://schemas.microsoft.com/office/drawing/2014/main" id="{758C232E-CE42-4A3A-A997-CC0540426F65}"/>
              </a:ext>
            </a:extLst>
          </p:cNvPr>
          <p:cNvSpPr>
            <a:spLocks noGrp="1"/>
          </p:cNvSpPr>
          <p:nvPr>
            <p:ph type="sldNum" sz="quarter" idx="12"/>
          </p:nvPr>
        </p:nvSpPr>
        <p:spPr/>
        <p:txBody>
          <a:bodyPr/>
          <a:lstStyle/>
          <a:p>
            <a:fld id="{31A18991-BC3E-464F-BF27-0590AE583C9F}" type="slidenum">
              <a:rPr lang="en-AU" smtClean="0"/>
              <a:t>7</a:t>
            </a:fld>
            <a:endParaRPr lang="en-AU"/>
          </a:p>
        </p:txBody>
      </p:sp>
    </p:spTree>
    <p:extLst>
      <p:ext uri="{BB962C8B-B14F-4D97-AF65-F5344CB8AC3E}">
        <p14:creationId xmlns:p14="http://schemas.microsoft.com/office/powerpoint/2010/main" val="2525561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440575" y="976276"/>
            <a:ext cx="10913225" cy="5678905"/>
          </a:xfrm>
        </p:spPr>
        <p:txBody>
          <a:bodyPr>
            <a:normAutofit fontScale="25000" lnSpcReduction="20000"/>
          </a:bodyPr>
          <a:lstStyle/>
          <a:p>
            <a:pPr marL="0" indent="0">
              <a:buNone/>
            </a:pPr>
            <a:endParaRPr lang="en-AU" sz="7200" dirty="0"/>
          </a:p>
          <a:p>
            <a:pPr marL="0" indent="0">
              <a:lnSpc>
                <a:spcPct val="120000"/>
              </a:lnSpc>
              <a:buNone/>
            </a:pPr>
            <a:r>
              <a:rPr lang="en-AU" sz="7200" dirty="0"/>
              <a:t>“O God, my God! Would that a thousand Ishmaels were given Me, this Abraham of Thine, that I might have offered them, each and all, as a loving sacrifice unto Thee.</a:t>
            </a:r>
          </a:p>
          <a:p>
            <a:pPr marL="0" indent="0">
              <a:lnSpc>
                <a:spcPct val="120000"/>
              </a:lnSpc>
              <a:buNone/>
            </a:pPr>
            <a:r>
              <a:rPr lang="en-AU" sz="7200" dirty="0"/>
              <a:t>O my Beloved, my heart’s Desire! The sacrifice of this Ahmad whom Thy servant Ali-Muhammad hath offered up on the altar of Thy love can never suffice to quench the flame of longing in His heart. Not until He immolates His own heart at Thy feet, not until His whole body falls a victim to the </a:t>
            </a:r>
            <a:r>
              <a:rPr lang="en-AU" sz="7200" dirty="0" err="1"/>
              <a:t>cruelest</a:t>
            </a:r>
            <a:r>
              <a:rPr lang="en-AU" sz="7200" dirty="0"/>
              <a:t> tyranny in Thy path, not until His breast is made a target for countless darts for Thy sake, will the tumult of His soul be stilled. O my God, my only Desire! Grant that the sacrifice of My son, My only son, may be acceptable unto Thee.</a:t>
            </a:r>
          </a:p>
          <a:p>
            <a:pPr marL="0" indent="0">
              <a:lnSpc>
                <a:spcPct val="120000"/>
              </a:lnSpc>
              <a:buNone/>
            </a:pPr>
            <a:r>
              <a:rPr lang="en-AU" sz="7200" dirty="0"/>
              <a:t>Grant that it be a prelude to the sacrifice of My own, My entire self, in the path of Thy good pleasure. Endue with Thy grace My life-blood which I yearn to shed in Thy path. Cause it to water and nourish the seed of Thy Faith.</a:t>
            </a:r>
          </a:p>
          <a:p>
            <a:pPr marL="0" indent="0">
              <a:lnSpc>
                <a:spcPct val="120000"/>
              </a:lnSpc>
              <a:buNone/>
            </a:pPr>
            <a:r>
              <a:rPr lang="en-AU" sz="7200" dirty="0"/>
              <a:t>Endow it with Thy celestial potency, that this infant seed of God may soon germinate in the hearts of men, that it may thrive and prosper, that it may grow to become a mighty tree, beneath the shadow of which all the peoples and kindreds of the earth may gather.</a:t>
            </a:r>
          </a:p>
          <a:p>
            <a:pPr marL="0" indent="0">
              <a:lnSpc>
                <a:spcPct val="120000"/>
              </a:lnSpc>
              <a:buNone/>
            </a:pPr>
            <a:r>
              <a:rPr lang="en-AU" sz="7200" dirty="0"/>
              <a:t>Answer Thou My prayer, O God, and fulfil My most cherished desire. Thou art, verily, the Almighty, the All-Bountiful.”</a:t>
            </a:r>
          </a:p>
          <a:p>
            <a:pPr marL="0" lvl="0" indent="0">
              <a:buNone/>
            </a:pPr>
            <a:r>
              <a:rPr lang="en-AU" sz="7200" b="1" dirty="0">
                <a:solidFill>
                  <a:prstClr val="white"/>
                </a:solidFill>
              </a:rPr>
              <a:t>(prayer that The Báb revealed for His wife after the passing of their young son Ahmad)</a:t>
            </a:r>
          </a:p>
          <a:p>
            <a:pPr marL="0" indent="0">
              <a:buNone/>
            </a:pPr>
            <a:endParaRPr lang="en-AU" dirty="0"/>
          </a:p>
        </p:txBody>
      </p:sp>
      <p:sp>
        <p:nvSpPr>
          <p:cNvPr id="4" name="Slide Number Placeholder 3">
            <a:extLst>
              <a:ext uri="{FF2B5EF4-FFF2-40B4-BE49-F238E27FC236}">
                <a16:creationId xmlns:a16="http://schemas.microsoft.com/office/drawing/2014/main" id="{66F23B24-4AFE-4747-AE96-E5AE0A3EB9C7}"/>
              </a:ext>
            </a:extLst>
          </p:cNvPr>
          <p:cNvSpPr>
            <a:spLocks noGrp="1"/>
          </p:cNvSpPr>
          <p:nvPr>
            <p:ph type="sldNum" sz="quarter" idx="12"/>
          </p:nvPr>
        </p:nvSpPr>
        <p:spPr/>
        <p:txBody>
          <a:bodyPr/>
          <a:lstStyle/>
          <a:p>
            <a:fld id="{31A18991-BC3E-464F-BF27-0590AE583C9F}" type="slidenum">
              <a:rPr lang="en-AU" smtClean="0"/>
              <a:t>8</a:t>
            </a:fld>
            <a:endParaRPr lang="en-AU"/>
          </a:p>
        </p:txBody>
      </p:sp>
    </p:spTree>
    <p:extLst>
      <p:ext uri="{BB962C8B-B14F-4D97-AF65-F5344CB8AC3E}">
        <p14:creationId xmlns:p14="http://schemas.microsoft.com/office/powerpoint/2010/main" val="2600240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C834E-A4DB-4C43-A75E-819784C7AD69}"/>
              </a:ext>
            </a:extLst>
          </p:cNvPr>
          <p:cNvSpPr>
            <a:spLocks noGrp="1"/>
          </p:cNvSpPr>
          <p:nvPr>
            <p:ph idx="1"/>
          </p:nvPr>
        </p:nvSpPr>
        <p:spPr>
          <a:xfrm>
            <a:off x="440575" y="75627"/>
            <a:ext cx="10913225" cy="6215170"/>
          </a:xfrm>
        </p:spPr>
        <p:txBody>
          <a:bodyPr>
            <a:normAutofit/>
          </a:bodyPr>
          <a:lstStyle/>
          <a:p>
            <a:pPr marL="0" indent="0">
              <a:lnSpc>
                <a:spcPct val="120000"/>
              </a:lnSpc>
              <a:buNone/>
            </a:pPr>
            <a:endParaRPr lang="en-AU" sz="7200" dirty="0"/>
          </a:p>
          <a:p>
            <a:pPr marL="0" indent="0">
              <a:lnSpc>
                <a:spcPct val="120000"/>
              </a:lnSpc>
              <a:buNone/>
            </a:pPr>
            <a:r>
              <a:rPr lang="en-GB" sz="1700" dirty="0"/>
              <a:t>“O well-beloved! …Thou shalt not be a woman, like other women, if thou </a:t>
            </a:r>
            <a:r>
              <a:rPr lang="en-GB" sz="1700" dirty="0" err="1"/>
              <a:t>obeyest</a:t>
            </a:r>
            <a:r>
              <a:rPr lang="en-GB" sz="1700" dirty="0"/>
              <a:t> God in the Cause of Truth, the greatest Truth … Be patient in all that God hath ordained. Verily, thy son, Ahmad, is with </a:t>
            </a:r>
            <a:r>
              <a:rPr lang="en-GB" sz="1700" dirty="0" err="1"/>
              <a:t>Fatimih</a:t>
            </a:r>
            <a:r>
              <a:rPr lang="en-GB" sz="1700" dirty="0"/>
              <a:t>, the Sublime, in the sanctified Paradise.” </a:t>
            </a:r>
          </a:p>
          <a:p>
            <a:pPr marL="0" indent="0">
              <a:lnSpc>
                <a:spcPct val="120000"/>
              </a:lnSpc>
              <a:buNone/>
            </a:pPr>
            <a:r>
              <a:rPr lang="en-GB" sz="1700" b="1" dirty="0"/>
              <a:t>(H.M. </a:t>
            </a:r>
            <a:r>
              <a:rPr lang="en-GB" sz="1700" b="1" dirty="0" err="1"/>
              <a:t>Balyuzi</a:t>
            </a:r>
            <a:r>
              <a:rPr lang="en-GB" sz="1700" b="1" dirty="0"/>
              <a:t>, The Bab, p. 47)</a:t>
            </a:r>
            <a:endParaRPr lang="en-AU" sz="1700" b="1" dirty="0"/>
          </a:p>
        </p:txBody>
      </p:sp>
      <p:sp>
        <p:nvSpPr>
          <p:cNvPr id="4" name="Slide Number Placeholder 3">
            <a:extLst>
              <a:ext uri="{FF2B5EF4-FFF2-40B4-BE49-F238E27FC236}">
                <a16:creationId xmlns:a16="http://schemas.microsoft.com/office/drawing/2014/main" id="{66F23B24-4AFE-4747-AE96-E5AE0A3EB9C7}"/>
              </a:ext>
            </a:extLst>
          </p:cNvPr>
          <p:cNvSpPr>
            <a:spLocks noGrp="1"/>
          </p:cNvSpPr>
          <p:nvPr>
            <p:ph type="sldNum" sz="quarter" idx="12"/>
          </p:nvPr>
        </p:nvSpPr>
        <p:spPr/>
        <p:txBody>
          <a:bodyPr/>
          <a:lstStyle/>
          <a:p>
            <a:fld id="{31A18991-BC3E-464F-BF27-0590AE583C9F}" type="slidenum">
              <a:rPr lang="en-AU" smtClean="0"/>
              <a:t>9</a:t>
            </a:fld>
            <a:endParaRPr lang="en-AU"/>
          </a:p>
        </p:txBody>
      </p:sp>
    </p:spTree>
    <p:extLst>
      <p:ext uri="{BB962C8B-B14F-4D97-AF65-F5344CB8AC3E}">
        <p14:creationId xmlns:p14="http://schemas.microsoft.com/office/powerpoint/2010/main" val="338748654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0</TotalTime>
  <Words>2139</Words>
  <Application>Microsoft Office PowerPoint</Application>
  <PresentationFormat>Widescreen</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Bushihr, the Bab sent the following letter to His wife in Shiraz:  O the best of Protectors! In the Name of God, the Exalted. My sweet life! May thou be guarded by God! It was not because of sadness that I did not write sooner, Nor was it due to My heart being sorrowed Nay, My hand wrote thee, But My tears washed away the words.  God is My witness that I have been overcome with so much sorrow since our separation that it cannot be described. However since we are all seized in the grasp of destiny, such has been decreed for us. May the Lord of the world, by the righteousness of the Five Near-Ones, ordain My return.   It is now two days since we arrived in Bushihr. The temperature is extremely hot, but the Lord of creation will protect. Apparently this very month our ship will sail. Out of His mercy, may God watch over Us. At the time of departure, it was not possible to meet My esteemed mother and, therefore, kindly convey My greetings to her and ask for her prayers.   Regarding the silk cloth, I will write to Bombay. I also intent on securing a maidservant for you. God willing, that which is ordained will come to pass. Upon thee rest peace, favors and grace of God.</dc:title>
  <dc:creator>Mohammad Norozi</dc:creator>
  <cp:lastModifiedBy>Mohammad Norozi</cp:lastModifiedBy>
  <cp:revision>53</cp:revision>
  <dcterms:created xsi:type="dcterms:W3CDTF">2019-10-30T00:19:55Z</dcterms:created>
  <dcterms:modified xsi:type="dcterms:W3CDTF">2024-12-12T15:06:41Z</dcterms:modified>
</cp:coreProperties>
</file>